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20"/>
  </p:notesMasterIdLst>
  <p:handoutMasterIdLst>
    <p:handoutMasterId r:id="rId21"/>
  </p:handoutMasterIdLst>
  <p:sldIdLst>
    <p:sldId id="735" r:id="rId7"/>
    <p:sldId id="743" r:id="rId8"/>
    <p:sldId id="791" r:id="rId9"/>
    <p:sldId id="786" r:id="rId10"/>
    <p:sldId id="787" r:id="rId11"/>
    <p:sldId id="790" r:id="rId12"/>
    <p:sldId id="793" r:id="rId13"/>
    <p:sldId id="788" r:id="rId14"/>
    <p:sldId id="797" r:id="rId15"/>
    <p:sldId id="771" r:id="rId16"/>
    <p:sldId id="796" r:id="rId17"/>
    <p:sldId id="794" r:id="rId18"/>
    <p:sldId id="775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rtynenko" initials="AM" lastIdx="7" clrIdx="0">
    <p:extLst/>
  </p:cmAuthor>
  <p:cmAuthor id="2" name="Irina Dogadina" initials="ID" lastIdx="1" clrIdx="1">
    <p:extLst>
      <p:ext uri="{19B8F6BF-5375-455C-9EA6-DF929625EA0E}">
        <p15:presenceInfo xmlns:p15="http://schemas.microsoft.com/office/powerpoint/2012/main" userId="Irina Dog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EEBC7F"/>
    <a:srgbClr val="D4D4D4"/>
    <a:srgbClr val="F7DDBF"/>
    <a:srgbClr val="FBFBFB"/>
    <a:srgbClr val="008E22"/>
    <a:srgbClr val="797600"/>
    <a:srgbClr val="BFBD00"/>
    <a:srgbClr val="004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51" autoAdjust="0"/>
  </p:normalViewPr>
  <p:slideViewPr>
    <p:cSldViewPr snapToGrid="0" showGuides="1">
      <p:cViewPr varScale="1">
        <p:scale>
          <a:sx n="110" d="100"/>
          <a:sy n="110" d="100"/>
        </p:scale>
        <p:origin x="40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83882783882783"/>
          <c:y val="0.10915492957746478"/>
          <c:w val="0.54432234432234428"/>
          <c:h val="0.81514084507042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93C-49F6-8FB5-594006E262FA}"/>
              </c:ext>
            </c:extLst>
          </c:dPt>
          <c:dLbls>
            <c:dLbl>
              <c:idx val="0"/>
              <c:layout>
                <c:manualLayout>
                  <c:x val="0"/>
                  <c:y val="-0.1872065727699530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E93C-49F6-8FB5-594006E262FA}"/>
                </c:ext>
              </c:extLst>
            </c:dLbl>
            <c:dLbl>
              <c:idx val="1"/>
              <c:layout>
                <c:manualLayout>
                  <c:x val="0"/>
                  <c:y val="-0.4407276995305164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E93C-49F6-8FB5-594006E262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361.91899999999998</c:v>
                </c:pt>
                <c:pt idx="1">
                  <c:v>960.11199999999997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C-49F6-8FB5-594006E26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0103336"/>
        <c:axId val="1"/>
      </c:barChart>
      <c:catAx>
        <c:axId val="8401033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60.1119999999999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01033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31213872832371"/>
          <c:y val="6.1959654178674349E-2"/>
          <c:w val="0.59421965317919079"/>
          <c:h val="0.876080691642651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06147934678193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38BD-4F75-888A-2B4709EB54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D-4F75-888A-2B4709EB5451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06147934678193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38BD-4F75-888A-2B4709EB54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63.809999999999995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D-4F75-888A-2B4709EB5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7527704"/>
        <c:axId val="1"/>
      </c:barChart>
      <c:catAx>
        <c:axId val="10975277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4.9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975277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484261501210655"/>
          <c:y val="0.18883248730964466"/>
          <c:w val="0.18983050847457628"/>
          <c:h val="0.680203045685279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97969543147208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02AE-4FB9-8E8A-7AE2D8B592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15046.4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AE-4FB9-8E8A-7AE2D8B59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0109896"/>
        <c:axId val="1"/>
      </c:barChart>
      <c:catAx>
        <c:axId val="840109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46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0109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31135531135533"/>
          <c:y val="0.17613636363636365"/>
          <c:w val="0.28864468864468862"/>
          <c:h val="0.701704545454545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43560606060606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CF4B-4515-B6DF-BA52D4900C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598.19299999999998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B-4515-B6DF-BA52D490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98531696"/>
        <c:axId val="1"/>
      </c:barChart>
      <c:catAx>
        <c:axId val="698531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8.1929999999999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985316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8820375335121"/>
          <c:y val="0.19766206163655686"/>
          <c:w val="0.35442359249329758"/>
          <c:h val="0.66524973432518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36344314558979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4B83-43E3-AD09-5E027A642D27}"/>
                </c:ext>
              </c:extLst>
            </c:dLbl>
            <c:dLbl>
              <c:idx val="1"/>
              <c:layout>
                <c:manualLayout>
                  <c:x val="0"/>
                  <c:y val="-0.39319872476089268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4B83-43E3-AD09-5E027A642D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5605.91</c:v>
                </c:pt>
                <c:pt idx="1">
                  <c:v>5774.24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3-43E3-AD09-5E027A642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92174136"/>
        <c:axId val="1"/>
      </c:barChart>
      <c:catAx>
        <c:axId val="7921741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774.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21741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99781540142E-2"/>
          <c:y val="9.8049551924090664E-2"/>
          <c:w val="0.943200436919716"/>
          <c:h val="0.833948339483394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47021613073273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E159-4F0D-AF77-1B4506B9FF18}"/>
                </c:ext>
              </c:extLst>
            </c:dLbl>
            <c:dLbl>
              <c:idx val="1"/>
              <c:layout>
                <c:manualLayout>
                  <c:x val="0"/>
                  <c:y val="-0.327886136004217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E159-4F0D-AF77-1B4506B9F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132854.1</c:v>
                </c:pt>
                <c:pt idx="1">
                  <c:v>94888.2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9-4F0D-AF77-1B4506B9FF18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06273062730627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E159-4F0D-AF77-1B4506B9FF18}"/>
                </c:ext>
              </c:extLst>
            </c:dLbl>
            <c:dLbl>
              <c:idx val="1"/>
              <c:layout>
                <c:manualLayout>
                  <c:x val="0"/>
                  <c:y val="-0.2303637322087506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E159-4F0D-AF77-1B4506B9F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88101.3</c:v>
                </c:pt>
                <c:pt idx="1">
                  <c:v>63810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59-4F0D-AF77-1B4506B9FF18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707959936742224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E159-4F0D-AF77-1B4506B9FF18}"/>
                </c:ext>
              </c:extLst>
            </c:dLbl>
            <c:dLbl>
              <c:idx val="1"/>
              <c:layout>
                <c:manualLayout>
                  <c:x val="0"/>
                  <c:y val="-0.12756984712704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7-E159-4F0D-AF77-1B4506B9F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44752.800000000003</c:v>
                </c:pt>
                <c:pt idx="1">
                  <c:v>31078.2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59-4F0D-AF77-1B4506B9F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97358960"/>
        <c:axId val="1"/>
      </c:barChart>
      <c:catAx>
        <c:axId val="1097358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2854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97358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79215930304917E-2"/>
          <c:y val="0.13478260869565217"/>
          <c:w val="0.96764156813939017"/>
          <c:h val="0.771739130434782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E46C0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4347826086956523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6673-4565-9230-F927129761C1}"/>
                </c:ext>
              </c:extLst>
            </c:dLbl>
            <c:dLbl>
              <c:idx val="1"/>
              <c:layout>
                <c:manualLayout>
                  <c:x val="0"/>
                  <c:y val="-0.3594202898550724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673-4565-9230-F927129761C1}"/>
                </c:ext>
              </c:extLst>
            </c:dLbl>
            <c:dLbl>
              <c:idx val="2"/>
              <c:layout>
                <c:manualLayout>
                  <c:x val="0"/>
                  <c:y val="-0.418115942028985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6673-4565-9230-F927129761C1}"/>
                </c:ext>
              </c:extLst>
            </c:dLbl>
            <c:dLbl>
              <c:idx val="3"/>
              <c:layout>
                <c:manualLayout>
                  <c:x val="0"/>
                  <c:y val="-0.4202898550724637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673-4565-9230-F927129761C1}"/>
                </c:ext>
              </c:extLst>
            </c:dLbl>
            <c:dLbl>
              <c:idx val="4"/>
              <c:layout>
                <c:manualLayout>
                  <c:x val="0"/>
                  <c:y val="-0.42753623188405798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6673-4565-9230-F927129761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5475.16</c:v>
                </c:pt>
                <c:pt idx="1">
                  <c:v>5774</c:v>
                </c:pt>
                <c:pt idx="2">
                  <c:v>6832</c:v>
                </c:pt>
                <c:pt idx="3">
                  <c:v>6878</c:v>
                </c:pt>
                <c:pt idx="4">
                  <c:v>6993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73-4565-9230-F92712976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22953352"/>
        <c:axId val="1"/>
      </c:barChart>
      <c:catAx>
        <c:axId val="822953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9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229533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79215930304917E-2"/>
          <c:y val="0.1170547514159849"/>
          <c:w val="0.96764156813939017"/>
          <c:h val="0.801762114537444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367526746381372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3F99-499D-AB6F-9D2281F72C5F}"/>
                </c:ext>
              </c:extLst>
            </c:dLbl>
            <c:dLbl>
              <c:idx val="1"/>
              <c:layout>
                <c:manualLayout>
                  <c:x val="0"/>
                  <c:y val="-0.3480176211453744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3F99-499D-AB6F-9D2281F72C5F}"/>
                </c:ext>
              </c:extLst>
            </c:dLbl>
            <c:dLbl>
              <c:idx val="2"/>
              <c:layout>
                <c:manualLayout>
                  <c:x val="0"/>
                  <c:y val="-0.3473882945248584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3F99-499D-AB6F-9D2281F72C5F}"/>
                </c:ext>
              </c:extLst>
            </c:dLbl>
            <c:dLbl>
              <c:idx val="3"/>
              <c:layout>
                <c:manualLayout>
                  <c:x val="0"/>
                  <c:y val="-0.3480176211453744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3F99-499D-AB6F-9D2281F72C5F}"/>
                </c:ext>
              </c:extLst>
            </c:dLbl>
            <c:dLbl>
              <c:idx val="4"/>
              <c:layout>
                <c:manualLayout>
                  <c:x val="0"/>
                  <c:y val="-0.3908118313404657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3F99-499D-AB6F-9D2281F72C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83.5</c:v>
                </c:pt>
                <c:pt idx="1">
                  <c:v>65</c:v>
                </c:pt>
                <c:pt idx="2">
                  <c:v>64.900000000000006</c:v>
                </c:pt>
                <c:pt idx="3">
                  <c:v>65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99-499D-AB6F-9D2281F72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3254800"/>
        <c:axId val="1"/>
      </c:barChart>
      <c:catAx>
        <c:axId val="773254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3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32548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0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0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0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0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0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0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0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0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0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0297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2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8864" r="7004" b="8345"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613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1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32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9797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3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555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4374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12" name="Рисунок 11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22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10" name="Рисунок 9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035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466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28" name="Рисунок 27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4862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13" name="Рисунок 12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273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9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8864" r="7004" b="8345"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298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8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4" b="8277"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087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357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851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4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183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6880" r="8976" b="40977"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138" r="4451" b="1171"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 b="35064"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7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1371" r="441" b="1661"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0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0" b="13849"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283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93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475195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" name="Слайд think-cell" r:id="rId26" imgW="594" imgH="595" progId="TCLayout.ActiveDocument.1">
                  <p:embed/>
                </p:oleObj>
              </mc:Choice>
              <mc:Fallback>
                <p:oleObj name="Слайд think-cell" r:id="rId26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82" y="55683"/>
            <a:ext cx="1063494" cy="5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95" r:id="rId19"/>
    <p:sldLayoutId id="2147483796" r:id="rId20"/>
    <p:sldLayoutId id="2147483797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7.v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1.emf"/><Relationship Id="rId4" Type="http://schemas.openxmlformats.org/officeDocument/2006/relationships/tags" Target="../tags/tag81.xml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image" Target="../media/image16.emf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8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chart" Target="../charts/chart8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chart" Target="../charts/chart7.xml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chart" Target="../charts/chart2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42" Type="http://schemas.openxmlformats.org/officeDocument/2006/relationships/chart" Target="../charts/chart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chart" Target="../charts/chart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41" Type="http://schemas.openxmlformats.org/officeDocument/2006/relationships/chart" Target="../charts/chart4.xml"/><Relationship Id="rId1" Type="http://schemas.openxmlformats.org/officeDocument/2006/relationships/vmlDrawing" Target="../drawings/vmlDrawing26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image" Target="../media/image16.emf"/><Relationship Id="rId40" Type="http://schemas.openxmlformats.org/officeDocument/2006/relationships/chart" Target="../charts/chart3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oleObject" Target="../embeddings/oleObject26.bin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slideLayout" Target="../slideLayouts/slideLayout9.xml"/><Relationship Id="rId4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75433" y="1525588"/>
            <a:ext cx="7311405" cy="3390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91586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53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83171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2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74756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66341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371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530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688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8472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a typeface="Verdana" panose="020B0604030504040204" pitchFamily="34" charset="0"/>
              </a:rPr>
              <a:t>Отчет по итогам 2024 года об исполнении утвержденной тарифной </a:t>
            </a:r>
            <a:r>
              <a:rPr lang="ru-RU" dirty="0">
                <a:ea typeface="Verdana" panose="020B0604030504040204" pitchFamily="34" charset="0"/>
              </a:rPr>
              <a:t>сметы и инвестиционной программы, </a:t>
            </a:r>
            <a:r>
              <a:rPr lang="ru-RU" dirty="0" smtClean="0">
                <a:ea typeface="Verdana" panose="020B0604030504040204" pitchFamily="34" charset="0"/>
              </a:rPr>
              <a:t>о соблюдении показателей качества и надежности регулируемых услуг и достижений показателей эффективности деятельности перед потребителями и иными заинтересованными лицами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b="1" dirty="0" smtClean="0">
                <a:ea typeface="Verdana" panose="020B0604030504040204" pitchFamily="34" charset="0"/>
              </a:rPr>
              <a:t>  </a:t>
            </a:r>
          </a:p>
          <a:p>
            <a:r>
              <a:rPr lang="ru-RU" sz="2000" b="1" dirty="0" smtClean="0">
                <a:ea typeface="Verdana" panose="020B0604030504040204" pitchFamily="34" charset="0"/>
              </a:rPr>
              <a:t>  АО </a:t>
            </a:r>
            <a:r>
              <a:rPr lang="ru-RU" sz="2000" b="1" dirty="0">
                <a:ea typeface="Verdana" panose="020B0604030504040204" pitchFamily="34" charset="0"/>
              </a:rPr>
              <a:t>«Качары руда»</a:t>
            </a:r>
            <a:r>
              <a:rPr lang="ru-RU" sz="2000" dirty="0">
                <a:ea typeface="Verdana" panose="020B0604030504040204" pitchFamily="34" charset="0"/>
              </a:rPr>
              <a:t>, </a:t>
            </a:r>
            <a:r>
              <a:rPr lang="ru-RU" dirty="0" smtClean="0">
                <a:ea typeface="Verdana" panose="020B0604030504040204" pitchFamily="34" charset="0"/>
              </a:rPr>
              <a:t>23 </a:t>
            </a:r>
            <a:r>
              <a:rPr lang="ru-RU" dirty="0">
                <a:ea typeface="Verdana" panose="020B0604030504040204" pitchFamily="34" charset="0"/>
              </a:rPr>
              <a:t>апреля </a:t>
            </a:r>
            <a:r>
              <a:rPr lang="ru-RU" dirty="0" smtClean="0">
                <a:ea typeface="Verdana" panose="020B0604030504040204" pitchFamily="34" charset="0"/>
              </a:rPr>
              <a:t>2025 </a:t>
            </a:r>
            <a:r>
              <a:rPr lang="ru-RU" dirty="0">
                <a:ea typeface="Verdana" panose="020B0604030504040204" pitchFamily="34" charset="0"/>
              </a:rPr>
              <a:t>года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8" y="133354"/>
            <a:ext cx="223132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729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34" name="Слайд think-cell" r:id="rId9" imgW="594" imgH="595" progId="TCLayout.ActiveDocument.1">
                  <p:embed/>
                </p:oleObj>
              </mc:Choice>
              <mc:Fallback>
                <p:oleObj name="Слайд think-cell" r:id="rId9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4" y="76200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Информация о </a:t>
            </a:r>
            <a:r>
              <a:rPr lang="ru-RU" dirty="0"/>
              <a:t>проводимой работе с потребителями регулируемых услуг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39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63038" y="5491163"/>
            <a:ext cx="357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buNone/>
            </a:pPr>
            <a:fld id="{E4EB9935-EA76-4AAD-B895-2E30B06EEF65}" type="datetime'''1''''''''''''''''''''''''''0''''''''''''''''''0%'''''''''">
              <a:rPr lang="ru-RU" altLang="en-US" sz="1000" smtClean="0">
                <a:solidFill>
                  <a:schemeClr val="bg1"/>
                </a:solidFill>
                <a:cs typeface="+mn-cs"/>
              </a:rPr>
              <a:pPr/>
              <a:t>100%</a:t>
            </a:fld>
            <a:endParaRPr lang="ru-RU" sz="1000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5593069"/>
            <a:ext cx="111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Отопительный период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2024 года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прошел </a:t>
            </a:r>
            <a:r>
              <a:rPr lang="ru-RU" sz="1400" b="1" dirty="0">
                <a:solidFill>
                  <a:prstClr val="black"/>
                </a:solidFill>
                <a:cs typeface="Times New Roman" pitchFamily="18" charset="0"/>
              </a:rPr>
              <a:t>без отказов оборудования и сбоев в системе 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теплоснабжения 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п. </a:t>
            </a:r>
            <a:r>
              <a:rPr lang="ru-RU" sz="1400" dirty="0" err="1" smtClean="0">
                <a:solidFill>
                  <a:prstClr val="black"/>
                </a:solidFill>
                <a:cs typeface="Times New Roman" pitchFamily="18" charset="0"/>
              </a:rPr>
              <a:t>Качар</a:t>
            </a:r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6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</a:t>
            </a:r>
            <a:r>
              <a:rPr lang="ru-RU" sz="1600" b="1" dirty="0" err="1" smtClean="0">
                <a:solidFill>
                  <a:schemeClr val="tx1"/>
                </a:solidFill>
              </a:rPr>
              <a:t>Качары</a:t>
            </a:r>
            <a:r>
              <a:rPr lang="ru-RU" sz="1600" b="1" dirty="0" smtClean="0">
                <a:solidFill>
                  <a:schemeClr val="tx1"/>
                </a:solidFill>
              </a:rPr>
              <a:t> руда»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18" name="Group 492"/>
          <p:cNvGrpSpPr/>
          <p:nvPr/>
        </p:nvGrpSpPr>
        <p:grpSpPr>
          <a:xfrm>
            <a:off x="561975" y="3019425"/>
            <a:ext cx="369888" cy="369888"/>
            <a:chOff x="-2019301" y="4398964"/>
            <a:chExt cx="369888" cy="369888"/>
          </a:xfrm>
        </p:grpSpPr>
        <p:sp>
          <p:nvSpPr>
            <p:cNvPr id="19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Прямоугольник 34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43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45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обеспечивается </a:t>
            </a:r>
            <a:r>
              <a:rPr lang="ru-RU" sz="1400" dirty="0"/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осуществляется в </a:t>
            </a:r>
            <a:r>
              <a:rPr lang="ru-RU" sz="1400" dirty="0"/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46" name="Rounded Rectangle 526"/>
          <p:cNvSpPr/>
          <p:nvPr/>
        </p:nvSpPr>
        <p:spPr bwMode="gray">
          <a:xfrm>
            <a:off x="7213828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/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/>
              <a:t>оценки проекта </a:t>
            </a:r>
            <a:endParaRPr lang="ru-RU" sz="14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2150" y="6321425"/>
            <a:ext cx="1092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2024 год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2"/>
          <p:cNvSpPr/>
          <p:nvPr>
            <p:custDataLst>
              <p:tags r:id="rId6"/>
            </p:custDataLst>
          </p:nvPr>
        </p:nvSpPr>
        <p:spPr bwMode="auto">
          <a:xfrm>
            <a:off x="166688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50" name="Rectangle 2"/>
          <p:cNvSpPr/>
          <p:nvPr>
            <p:custDataLst>
              <p:tags r:id="rId7"/>
            </p:custDataLst>
          </p:nvPr>
        </p:nvSpPr>
        <p:spPr bwMode="auto">
          <a:xfrm>
            <a:off x="166688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1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Прямоугольник 53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55" name="Rounded Rectangle 526"/>
          <p:cNvSpPr/>
          <p:nvPr/>
        </p:nvSpPr>
        <p:spPr bwMode="gray">
          <a:xfrm>
            <a:off x="9571267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/>
              <a:t>публикация уведомлений </a:t>
            </a:r>
            <a:r>
              <a:rPr lang="ru-RU" sz="1400" dirty="0"/>
              <a:t>о времени и месте </a:t>
            </a:r>
            <a:r>
              <a:rPr lang="ru-RU" sz="1400" dirty="0" smtClean="0"/>
              <a:t>публичных </a:t>
            </a:r>
            <a:r>
              <a:rPr lang="ru-RU" sz="1400" dirty="0"/>
              <a:t>слушаний </a:t>
            </a:r>
            <a:r>
              <a:rPr lang="ru-RU" sz="1400" dirty="0" smtClean="0"/>
              <a:t>в </a:t>
            </a:r>
            <a:r>
              <a:rPr lang="ru-RU" sz="1400" dirty="0"/>
              <a:t>средствах массовой информации. </a:t>
            </a:r>
            <a:endParaRPr lang="ru-RU" sz="1400" dirty="0" smtClean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</a:rPr>
              <a:t>размещение обязательной информации в </a:t>
            </a:r>
            <a:r>
              <a:rPr lang="ru-RU" sz="1400" dirty="0"/>
              <a:t>средствах массовой </a:t>
            </a:r>
            <a:r>
              <a:rPr lang="ru-RU" sz="1400" dirty="0" smtClean="0"/>
              <a:t>информации, в том числе на </a:t>
            </a:r>
            <a:r>
              <a:rPr lang="ru-RU" sz="1400" dirty="0" err="1" smtClean="0"/>
              <a:t>интернет-ресурсе</a:t>
            </a:r>
            <a:endParaRPr lang="ru-RU" sz="1400" dirty="0" smtClean="0">
              <a:solidFill>
                <a:schemeClr val="dk1"/>
              </a:solidFill>
            </a:endParaRPr>
          </a:p>
        </p:txBody>
      </p:sp>
      <p:grpSp>
        <p:nvGrpSpPr>
          <p:cNvPr id="56" name="Group 488"/>
          <p:cNvGrpSpPr/>
          <p:nvPr/>
        </p:nvGrpSpPr>
        <p:grpSpPr>
          <a:xfrm>
            <a:off x="979488" y="3016251"/>
            <a:ext cx="371475" cy="371475"/>
            <a:chOff x="-2103438" y="3878264"/>
            <a:chExt cx="371475" cy="371475"/>
          </a:xfrm>
        </p:grpSpPr>
        <p:sp>
          <p:nvSpPr>
            <p:cNvPr id="5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80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69194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8" name="Слайд think-cell" r:id="rId20" imgW="395" imgH="396" progId="TCLayout.ActiveDocument.1">
                  <p:embed/>
                </p:oleObj>
              </mc:Choice>
              <mc:Fallback>
                <p:oleObj name="Слайд think-cell" r:id="rId20" imgW="395" imgH="396" progId="TCLayout.ActiveDocument.1">
                  <p:embed/>
                  <p:pic>
                    <p:nvPicPr>
                      <p:cNvPr id="27" name="Объект 2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Перспективы деятельности </a:t>
            </a:r>
            <a:r>
              <a:rPr lang="ru-RU" dirty="0">
                <a:solidFill>
                  <a:srgbClr val="EE7D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(планы развития), в том числе возможных изменениях тарифов </a:t>
            </a:r>
            <a:r>
              <a:rPr lang="ru-RU" dirty="0"/>
              <a:t>в сфере регулируемых услуг </a:t>
            </a:r>
          </a:p>
        </p:txBody>
      </p:sp>
      <p:sp>
        <p:nvSpPr>
          <p:cNvPr id="5" name="Abgerundetes Rechteck 109"/>
          <p:cNvSpPr/>
          <p:nvPr/>
        </p:nvSpPr>
        <p:spPr>
          <a:xfrm>
            <a:off x="358535" y="947991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(утвержден уполномоченным органом)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6" name="Abgerundetes Rechteck 109"/>
          <p:cNvSpPr>
            <a:spLocks/>
          </p:cNvSpPr>
          <p:nvPr/>
        </p:nvSpPr>
        <p:spPr>
          <a:xfrm>
            <a:off x="314085" y="3755075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dk1"/>
                </a:solidFill>
                <a:cs typeface="Arial" pitchFamily="34" charset="0"/>
              </a:rPr>
              <a:t>Инвестиции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утверждены 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уполномоченным органом</a:t>
            </a:r>
            <a:r>
              <a:rPr lang="ru-RU" sz="1200" i="1" dirty="0" smtClean="0">
                <a:solidFill>
                  <a:schemeClr val="dk1"/>
                </a:solidFill>
                <a:cs typeface="Arial" pitchFamily="34" charset="0"/>
              </a:rPr>
              <a:t>)</a:t>
            </a:r>
            <a:endParaRPr lang="ru-RU" sz="1200" i="1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7" name="Straight Connector 418"/>
          <p:cNvCxnSpPr/>
          <p:nvPr/>
        </p:nvCxnSpPr>
        <p:spPr>
          <a:xfrm>
            <a:off x="236708" y="3242449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>
            <p:custDataLst>
              <p:tags r:id="rId3"/>
            </p:custDataLst>
          </p:nvPr>
        </p:nvSpPr>
        <p:spPr bwMode="auto">
          <a:xfrm>
            <a:off x="7285404" y="849783"/>
            <a:ext cx="160339" cy="120650"/>
          </a:xfrm>
          <a:prstGeom prst="rect">
            <a:avLst/>
          </a:prstGeom>
          <a:solidFill>
            <a:srgbClr val="E46C0A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4"/>
            </p:custDataLst>
          </p:nvPr>
        </p:nvSpPr>
        <p:spPr bwMode="auto">
          <a:xfrm>
            <a:off x="7573964" y="631802"/>
            <a:ext cx="558800" cy="53863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0B0F457-0710-4AC8-83A9-9089DEC1C22C}" type="datetime'т''''''енг''е''''''''/''''''''''''''''Г''ка''''''''''''''л'">
              <a:rPr lang="ru-RU" altLang="en-US" sz="900" smtClean="0">
                <a:solidFill>
                  <a:schemeClr val="tx1"/>
                </a:solidFill>
              </a:rPr>
              <a:pPr/>
              <a:t>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5"/>
            </p:custDataLst>
          </p:nvPr>
        </p:nvSpPr>
        <p:spPr bwMode="auto">
          <a:xfrm>
            <a:off x="7285404" y="3525416"/>
            <a:ext cx="160339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6"/>
            </p:custDataLst>
          </p:nvPr>
        </p:nvSpPr>
        <p:spPr bwMode="auto">
          <a:xfrm>
            <a:off x="7550094" y="3509541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EBEE250F-9701-4F58-82BD-FE6C14855A2D}" type="datetime'''мл''''н''.'''''''''''' ''''т''е''''''н''''г''''е'''">
              <a:rPr lang="ru-RU" altLang="en-US" sz="900" smtClean="0">
                <a:solidFill>
                  <a:schemeClr val="tx1"/>
                </a:solidFill>
                <a:latin typeface="Arial (Основной текст)"/>
              </a:rPr>
              <a:pPr/>
              <a:t>млн. тенге</a:t>
            </a:fld>
            <a:endParaRPr lang="ru-RU" sz="900" dirty="0">
              <a:solidFill>
                <a:schemeClr val="tx1"/>
              </a:solidFill>
              <a:latin typeface="Arial (Основной текст)"/>
            </a:endParaRPr>
          </a:p>
        </p:txBody>
      </p:sp>
      <p:sp>
        <p:nvSpPr>
          <p:cNvPr id="51" name="Freeform 140"/>
          <p:cNvSpPr/>
          <p:nvPr/>
        </p:nvSpPr>
        <p:spPr>
          <a:xfrm>
            <a:off x="8372654" y="1068404"/>
            <a:ext cx="3317039" cy="4600876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r"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Выполнение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algn="r"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1"/>
                </a:solidFill>
              </a:rPr>
              <a:t> мероприятий позволит</a:t>
            </a:r>
            <a:r>
              <a:rPr lang="ru-RU" sz="16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8477005" y="1693323"/>
            <a:ext cx="3277289" cy="3783207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 smtClean="0">
                <a:cs typeface="Arial" panose="020B0604020202020204" pitchFamily="34" charset="0"/>
              </a:rPr>
              <a:t>обеспечить</a:t>
            </a:r>
            <a:r>
              <a:rPr lang="en-US" sz="1600" kern="0" dirty="0" smtClean="0"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cs typeface="Arial" panose="020B0604020202020204" pitchFamily="34" charset="0"/>
              </a:rPr>
              <a:t>бесперебойное </a:t>
            </a:r>
            <a:r>
              <a:rPr lang="ru-RU" sz="1600" kern="0" dirty="0">
                <a:cs typeface="Arial" panose="020B0604020202020204" pitchFamily="34" charset="0"/>
              </a:rPr>
              <a:t>оказание услуг по </a:t>
            </a:r>
            <a:r>
              <a:rPr lang="ru-RU" sz="1600" kern="0" dirty="0" smtClean="0">
                <a:cs typeface="Arial" panose="020B0604020202020204" pitchFamily="34" charset="0"/>
              </a:rPr>
              <a:t>производству тепловой энергии</a:t>
            </a:r>
            <a:r>
              <a:rPr lang="ru-RU" sz="1600" dirty="0" smtClean="0"/>
              <a:t>;</a:t>
            </a:r>
            <a:endParaRPr lang="ru-RU" sz="1600" dirty="0"/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</a:t>
            </a:r>
            <a:r>
              <a:rPr lang="ru-RU" sz="1600" kern="0" dirty="0">
                <a:cs typeface="Arial" panose="020B0604020202020204" pitchFamily="34" charset="0"/>
              </a:rPr>
              <a:t>иметь постоянную готовность к ликвидации чрезвычайных или непредвиденных ситуаций</a:t>
            </a:r>
            <a:r>
              <a:rPr lang="ru-RU" sz="1600" dirty="0" smtClean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 smtClean="0"/>
              <a:t>  повысить эффективность </a:t>
            </a:r>
            <a:r>
              <a:rPr lang="ru-RU" sz="1600" dirty="0"/>
              <a:t>работы </a:t>
            </a:r>
            <a:r>
              <a:rPr lang="ru-RU" sz="1600" dirty="0" smtClean="0"/>
              <a:t>оборудования и качество </a:t>
            </a:r>
            <a:r>
              <a:rPr lang="ru-RU" sz="1600" dirty="0"/>
              <a:t>предоставляемых </a:t>
            </a:r>
            <a:r>
              <a:rPr lang="ru-RU" sz="1600" dirty="0" smtClean="0"/>
              <a:t>регулируемых услуг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77005" y="1083934"/>
            <a:ext cx="719657" cy="648976"/>
          </a:xfrm>
          <a:prstGeom prst="rect">
            <a:avLst/>
          </a:prstGeom>
        </p:spPr>
      </p:pic>
      <p:graphicFrame>
        <p:nvGraphicFramePr>
          <p:cNvPr id="54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05367763"/>
              </p:ext>
            </p:extLst>
          </p:nvPr>
        </p:nvGraphicFramePr>
        <p:xfrm>
          <a:off x="2120900" y="1011238"/>
          <a:ext cx="51022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5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56381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E893F2-069A-4B43-AB28-C4B2BCE17EEB}" type="datetime'''''''''''''''''''''''''''2''''''''''''0''''''''''2''''3'''''">
              <a:rPr lang="ru-RU" altLang="en-US" sz="900" smtClean="0"/>
              <a:pPr/>
              <a:t>2023</a:t>
            </a:fld>
            <a:endParaRPr lang="ru-RU" sz="900" dirty="0"/>
          </a:p>
        </p:txBody>
      </p:sp>
      <p:sp>
        <p:nvSpPr>
          <p:cNvPr id="36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551238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2EAF0A-D226-4B0E-A592-2AFAA41E150B}" type="datetime'''''''''2''''''''''''''''''''0''''''2''''4'''''''''">
              <a:rPr lang="ru-RU" altLang="en-US" sz="900" smtClean="0"/>
              <a:pPr/>
              <a:t>2024</a:t>
            </a:fld>
            <a:endParaRPr lang="ru-RU" sz="900" dirty="0"/>
          </a:p>
        </p:txBody>
      </p:sp>
      <p:sp>
        <p:nvSpPr>
          <p:cNvPr id="37" name="Текст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53866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E68B77-9571-497D-BFB0-7FC2BC9A8078}" type="datetime'''''''''20''''''''''''''''''''''2''''''''5'''">
              <a:rPr lang="ru-RU" altLang="en-US" sz="900" smtClean="0"/>
              <a:pPr/>
              <a:t>2025</a:t>
            </a:fld>
            <a:endParaRPr lang="ru-RU" sz="900" dirty="0"/>
          </a:p>
        </p:txBody>
      </p:sp>
      <p:sp>
        <p:nvSpPr>
          <p:cNvPr id="40" name="Текст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526088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35A0D6-0AE3-4789-825D-F6570D6D50F5}" type="datetime'''''''''''''''''2''0''''''''''''''''''''''''''''26'''''''''">
              <a:rPr lang="ru-RU" altLang="en-US" sz="900" smtClean="0"/>
              <a:pPr/>
              <a:t>2026</a:t>
            </a:fld>
            <a:endParaRPr lang="ru-RU" sz="900" dirty="0"/>
          </a:p>
        </p:txBody>
      </p:sp>
      <p:sp>
        <p:nvSpPr>
          <p:cNvPr id="41" name="Текст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51351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8FED23-E2FD-4877-B75B-DA0CEDDF2F86}" type="datetime'''2''''''''''''''''''''''0''''''''''2''''''''''7'">
              <a:rPr lang="ru-RU" altLang="en-US" sz="900" smtClean="0"/>
              <a:pPr/>
              <a:t>2027</a:t>
            </a:fld>
            <a:endParaRPr lang="ru-RU" sz="900" dirty="0"/>
          </a:p>
        </p:txBody>
      </p:sp>
      <p:graphicFrame>
        <p:nvGraphicFramePr>
          <p:cNvPr id="42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73050420"/>
              </p:ext>
            </p:extLst>
          </p:nvPr>
        </p:nvGraphicFramePr>
        <p:xfrm>
          <a:off x="2120900" y="3351213"/>
          <a:ext cx="5102225" cy="25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07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56381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76002C8-A5F8-4948-9D32-A3A7C953EE2F}" type="datetime'''''20''''''''''''''''''''2''''''''''''''''''''''3'''''">
              <a:rPr lang="ru-RU" altLang="en-US" sz="900" smtClean="0"/>
              <a:pPr/>
              <a:t>2023</a:t>
            </a:fld>
            <a:endParaRPr lang="ru-RU" sz="900" dirty="0"/>
          </a:p>
        </p:txBody>
      </p:sp>
      <p:sp>
        <p:nvSpPr>
          <p:cNvPr id="108" name="Текст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551238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291F9C-70F5-4FEE-ACEB-BBBCC5CEA83D}" type="datetime'''''2''0''''''''''''''2''''''''''''''''''''''''''''4'''''''''">
              <a:rPr lang="ru-RU" altLang="en-US" sz="900" smtClean="0"/>
              <a:pPr/>
              <a:t>2024</a:t>
            </a:fld>
            <a:endParaRPr lang="ru-RU" sz="900" dirty="0"/>
          </a:p>
        </p:txBody>
      </p:sp>
      <p:sp>
        <p:nvSpPr>
          <p:cNvPr id="109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53866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00C838-F639-4B1B-9286-0B7C1BD1DBD8}" type="datetime'''''''''2''''''0''''''''''2''''''''''5'''''''''''''''''">
              <a:rPr lang="ru-RU" altLang="en-US" sz="900" smtClean="0"/>
              <a:pPr/>
              <a:t>2025</a:t>
            </a:fld>
            <a:endParaRPr lang="ru-RU" sz="900" dirty="0"/>
          </a:p>
        </p:txBody>
      </p:sp>
      <p:sp>
        <p:nvSpPr>
          <p:cNvPr id="115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526088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929374-AF32-4F8B-B47C-003DAD3B81CF}" type="datetime'''''2''''''''''''''0''''''2''''''6'''''''''''''''">
              <a:rPr lang="ru-RU" altLang="en-US" sz="900" smtClean="0"/>
              <a:pPr/>
              <a:t>2026</a:t>
            </a:fld>
            <a:endParaRPr lang="ru-RU" sz="900" dirty="0"/>
          </a:p>
        </p:txBody>
      </p:sp>
      <p:sp>
        <p:nvSpPr>
          <p:cNvPr id="116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51351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D7E0A-6D15-48EF-B558-4439BDE44F20}" type="datetime'''''2''0''''''''''''''''''''''2''''7'''''''''''''''''''">
              <a:rPr lang="ru-RU" altLang="en-US" sz="900" smtClean="0"/>
              <a:pPr/>
              <a:t>2027</a:t>
            </a:fld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1174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2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Информация о качестве предоставляемых регулируемых услуг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ГОСТы и СанПиНы: регламентируют параметры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теплоносителя, температурные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режимы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Использование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энергоэффективного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оборудования и технологий.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Контроль потерь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на всех этапах доставки.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тепла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 smtClean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smtClean="0">
                <a:solidFill>
                  <a:schemeClr val="tx1"/>
                </a:solidFill>
                <a:sym typeface="Open Sans"/>
              </a:rPr>
              <a:t>Подготовка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и сертификация специалистов, работающих на объектах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теплоснабжения. Аттестация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chemeClr val="tx1"/>
                </a:solidFill>
                <a:sym typeface="Open Sans"/>
              </a:rPr>
              <a:t>для ИТР, 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chemeClr val="tx1"/>
                </a:solidFill>
                <a:sym typeface="Open Sans"/>
              </a:rPr>
              <a:t>.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Качество предоставляемых услуг обеспечивается: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Контроль качества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Квалификация персонала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Работа с потребителями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1"/>
                </a:solidFill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b="1" dirty="0">
                <a:ea typeface="Verdana" panose="020B0604030504040204" pitchFamily="34" charset="0"/>
              </a:rPr>
              <a:t>АО </a:t>
            </a:r>
            <a:r>
              <a:rPr lang="ru-RU" sz="2400" b="1" dirty="0" smtClean="0">
                <a:ea typeface="Verdana" panose="020B0604030504040204" pitchFamily="34" charset="0"/>
              </a:rPr>
              <a:t>«Качары руда»</a:t>
            </a:r>
            <a:r>
              <a:rPr lang="ru-RU" sz="2400" dirty="0" smtClean="0">
                <a:ea typeface="Verdana" panose="020B0604030504040204" pitchFamily="34" charset="0"/>
              </a:rPr>
              <a:t>, </a:t>
            </a:r>
            <a:r>
              <a:rPr lang="ru-RU" sz="2000" dirty="0" smtClean="0">
                <a:ea typeface="Verdana" panose="020B0604030504040204" pitchFamily="34" charset="0"/>
              </a:rPr>
              <a:t>23 апреля 2025года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3783" y="2838402"/>
            <a:ext cx="5962264" cy="923973"/>
          </a:xfrm>
        </p:spPr>
        <p:txBody>
          <a:bodyPr/>
          <a:lstStyle/>
          <a:p>
            <a:r>
              <a:rPr lang="ru-RU" sz="3000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64" y="164986"/>
            <a:ext cx="223132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02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7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7" y="39846"/>
            <a:ext cx="10582275" cy="704850"/>
          </a:xfrm>
        </p:spPr>
        <p:txBody>
          <a:bodyPr vert="horz"/>
          <a:lstStyle/>
          <a:p>
            <a:r>
              <a:rPr lang="ru-RU" b="1" dirty="0"/>
              <a:t>Общие </a:t>
            </a:r>
            <a:r>
              <a:rPr lang="ru-RU" b="1" dirty="0" smtClean="0"/>
              <a:t>сведения 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39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4364" y="1863756"/>
            <a:ext cx="2741328" cy="3252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177" y="2599754"/>
            <a:ext cx="2782884" cy="3582859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44379" y="919261"/>
            <a:ext cx="6142127" cy="2488082"/>
          </a:xfrm>
          <a:prstGeom prst="rect">
            <a:avLst/>
          </a:prstGeom>
        </p:spPr>
        <p:txBody>
          <a:bodyPr>
            <a:noAutofit/>
          </a:bodyPr>
          <a:lstStyle>
            <a:lvl1pPr marL="145792" indent="-145792" algn="l" defTabSz="58317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37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96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054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13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371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530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688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8472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dirty="0" smtClean="0"/>
              <a:t>АО «Качары руда» предприятие горнорудной промышленности Казахстана.</a:t>
            </a:r>
          </a:p>
          <a:p>
            <a:pPr marL="0" indent="62547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dirty="0" smtClean="0"/>
              <a:t>АО </a:t>
            </a:r>
            <a:r>
              <a:rPr lang="ru-RU" sz="1600" dirty="0"/>
              <a:t>«Качары руда» включено в местный раздел Государственного регистра субъектов естественных монополий по Костанайской области по виду деятельности:  </a:t>
            </a:r>
            <a:r>
              <a:rPr lang="ru-RU" sz="1600" b="1" dirty="0"/>
              <a:t>услуги по производству тепловой </a:t>
            </a:r>
            <a:r>
              <a:rPr lang="ru-RU" sz="1600" b="1" dirty="0" smtClean="0"/>
              <a:t>энергией </a:t>
            </a:r>
            <a:r>
              <a:rPr lang="ru-RU" sz="1100" i="1" dirty="0" smtClean="0"/>
              <a:t>(Свидетельство </a:t>
            </a:r>
            <a:r>
              <a:rPr lang="ru-RU" sz="1100" i="1" dirty="0"/>
              <a:t>о включении в Государственный регистр субъектов естественной монополии от 28 января 2021 года №KZ18VFF00002704</a:t>
            </a:r>
            <a:r>
              <a:rPr lang="ru-RU" sz="1100" i="1" dirty="0" smtClean="0"/>
              <a:t>)</a:t>
            </a:r>
            <a:r>
              <a:rPr lang="ru-RU" sz="1600" dirty="0" smtClean="0"/>
              <a:t>  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ru-RU" sz="1600" dirty="0" smtClean="0"/>
          </a:p>
        </p:txBody>
      </p:sp>
      <p:grpSp>
        <p:nvGrpSpPr>
          <p:cNvPr id="11" name="Group 488"/>
          <p:cNvGrpSpPr/>
          <p:nvPr/>
        </p:nvGrpSpPr>
        <p:grpSpPr>
          <a:xfrm>
            <a:off x="282588" y="1528954"/>
            <a:ext cx="371475" cy="371475"/>
            <a:chOff x="-2103438" y="3878264"/>
            <a:chExt cx="371475" cy="371475"/>
          </a:xfrm>
        </p:grpSpPr>
        <p:sp>
          <p:nvSpPr>
            <p:cNvPr id="1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487" y="5445836"/>
            <a:ext cx="605002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АО «</a:t>
            </a:r>
            <a:r>
              <a:rPr lang="ru-RU" sz="1600" dirty="0" err="1"/>
              <a:t>Качары</a:t>
            </a:r>
            <a:r>
              <a:rPr lang="ru-RU" sz="1600" dirty="0"/>
              <a:t> руда» оказывает услуги по производству тепловой энергии по тарифу, утвержденному уполномоченным органом в соответствии с законодательством о естественных </a:t>
            </a:r>
            <a:r>
              <a:rPr lang="ru-RU" sz="1600" dirty="0" smtClean="0"/>
              <a:t>монополиях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7236" y="3490014"/>
            <a:ext cx="606927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/>
            <a:r>
              <a:rPr lang="en-US" sz="1600" dirty="0" smtClean="0"/>
              <a:t>C</a:t>
            </a:r>
            <a:r>
              <a:rPr lang="ru-RU" sz="1600" dirty="0" err="1" smtClean="0"/>
              <a:t>труктурное</a:t>
            </a:r>
            <a:r>
              <a:rPr lang="ru-RU" sz="1600" dirty="0" smtClean="0"/>
              <a:t> подразделение </a:t>
            </a:r>
            <a:r>
              <a:rPr lang="ru-RU" sz="1600" dirty="0"/>
              <a:t>АО «</a:t>
            </a:r>
            <a:r>
              <a:rPr lang="ru-RU" sz="1600" dirty="0" err="1"/>
              <a:t>Качары</a:t>
            </a:r>
            <a:r>
              <a:rPr lang="ru-RU" sz="1600" dirty="0"/>
              <a:t> руда</a:t>
            </a:r>
            <a:r>
              <a:rPr lang="ru-RU" sz="1600" dirty="0" smtClean="0"/>
              <a:t>», оказывающее </a:t>
            </a:r>
            <a:r>
              <a:rPr lang="ru-RU" sz="1600" dirty="0"/>
              <a:t>услуги по производству тепловой энергии п. </a:t>
            </a:r>
            <a:r>
              <a:rPr lang="ru-RU" sz="1600" dirty="0" err="1"/>
              <a:t>Качар</a:t>
            </a:r>
            <a:r>
              <a:rPr lang="en-US" sz="1600" dirty="0"/>
              <a:t> </a:t>
            </a:r>
            <a:r>
              <a:rPr lang="ru-RU" sz="1600" dirty="0" smtClean="0"/>
              <a:t>- </a:t>
            </a:r>
            <a:r>
              <a:rPr lang="ru-RU" sz="1600" b="1" dirty="0" err="1"/>
              <a:t>Качарский</a:t>
            </a:r>
            <a:r>
              <a:rPr lang="ru-RU" sz="1600" b="1" dirty="0"/>
              <a:t> </a:t>
            </a:r>
            <a:r>
              <a:rPr lang="ru-RU" sz="1600" b="1" dirty="0" err="1"/>
              <a:t>теплоцентр</a:t>
            </a:r>
            <a:r>
              <a:rPr lang="ru-RU" sz="1600" b="1" dirty="0"/>
              <a:t> (КТЦ</a:t>
            </a:r>
            <a:r>
              <a:rPr lang="ru-RU" sz="1600" b="1" dirty="0" smtClean="0"/>
              <a:t>)</a:t>
            </a:r>
            <a:endParaRPr lang="ru-RU" sz="1600" dirty="0"/>
          </a:p>
        </p:txBody>
      </p:sp>
      <p:grpSp>
        <p:nvGrpSpPr>
          <p:cNvPr id="25" name="Group 488"/>
          <p:cNvGrpSpPr/>
          <p:nvPr/>
        </p:nvGrpSpPr>
        <p:grpSpPr>
          <a:xfrm>
            <a:off x="327039" y="3350987"/>
            <a:ext cx="371475" cy="371475"/>
            <a:chOff x="-2103438" y="3878264"/>
            <a:chExt cx="371475" cy="371475"/>
          </a:xfrm>
        </p:grpSpPr>
        <p:sp>
          <p:nvSpPr>
            <p:cNvPr id="2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0256" y="4641440"/>
            <a:ext cx="588092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 smtClean="0"/>
              <a:t>Основное топливо </a:t>
            </a:r>
            <a:r>
              <a:rPr lang="ru-RU" sz="1600" dirty="0" smtClean="0"/>
              <a:t>– природный газ</a:t>
            </a:r>
            <a:r>
              <a:rPr lang="en-US" sz="1600" dirty="0" smtClean="0"/>
              <a:t>, </a:t>
            </a:r>
            <a:r>
              <a:rPr lang="ru-RU" sz="1600" dirty="0" smtClean="0"/>
              <a:t>уголь </a:t>
            </a:r>
            <a:r>
              <a:rPr lang="ru-RU" sz="1600" dirty="0" err="1" smtClean="0"/>
              <a:t>шубаркольский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236" y="5043638"/>
            <a:ext cx="5913944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 smtClean="0"/>
              <a:t>Единственный потребитель </a:t>
            </a:r>
            <a:r>
              <a:rPr lang="ru-RU" sz="1600" dirty="0" smtClean="0"/>
              <a:t>- </a:t>
            </a:r>
            <a:r>
              <a:rPr lang="ru-RU" sz="1600" dirty="0">
                <a:cs typeface="Arial" panose="020B0604020202020204" pitchFamily="34" charset="0"/>
              </a:rPr>
              <a:t>ТОО «Рудненская теплосеть</a:t>
            </a:r>
            <a:r>
              <a:rPr lang="ru-RU" sz="1600" dirty="0" smtClean="0">
                <a:cs typeface="Arial" panose="020B0604020202020204" pitchFamily="34" charset="0"/>
              </a:rPr>
              <a:t>»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50257" y="4311425"/>
            <a:ext cx="551782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Дата ввода в эксплуатацию: </a:t>
            </a: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19</a:t>
            </a:r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8</a:t>
            </a: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1 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>год</a:t>
            </a:r>
            <a:endParaRPr lang="ru-RU" sz="1600" dirty="0"/>
          </a:p>
        </p:txBody>
      </p:sp>
      <p:grpSp>
        <p:nvGrpSpPr>
          <p:cNvPr id="40" name="Group 488"/>
          <p:cNvGrpSpPr/>
          <p:nvPr/>
        </p:nvGrpSpPr>
        <p:grpSpPr>
          <a:xfrm>
            <a:off x="327241" y="3388734"/>
            <a:ext cx="371475" cy="371475"/>
            <a:chOff x="-2103438" y="3878264"/>
            <a:chExt cx="371475" cy="371475"/>
          </a:xfrm>
        </p:grpSpPr>
        <p:sp>
          <p:nvSpPr>
            <p:cNvPr id="41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2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9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06687"/>
            <a:ext cx="10944880" cy="615631"/>
          </a:xfrm>
        </p:spPr>
        <p:txBody>
          <a:bodyPr vert="horz"/>
          <a:lstStyle/>
          <a:p>
            <a:r>
              <a:rPr lang="ru-RU" dirty="0" smtClean="0"/>
              <a:t>Информация об исполнении </a:t>
            </a:r>
            <a:r>
              <a:rPr lang="ru-RU" dirty="0"/>
              <a:t>инвестиционной программы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42" y="4895020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6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63039" y="5491163"/>
            <a:ext cx="357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buNone/>
            </a:pPr>
            <a:fld id="{E4EB9935-EA76-4AAD-B895-2E30B06EEF65}" type="datetime'''1''''''''''''''''''''''''''0''''''''''''''''''0%'''''''''">
              <a:rPr lang="ru-RU" altLang="en-US" sz="1000" smtClean="0">
                <a:solidFill>
                  <a:schemeClr val="bg1"/>
                </a:solidFill>
                <a:cs typeface="+mn-cs"/>
              </a:rPr>
              <a:pPr/>
              <a:t>100%</a:t>
            </a:fld>
            <a:endParaRPr lang="ru-RU" sz="1000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" name="Пятиугольник 11"/>
          <p:cNvSpPr/>
          <p:nvPr/>
        </p:nvSpPr>
        <p:spPr bwMode="gray">
          <a:xfrm>
            <a:off x="390524" y="892198"/>
            <a:ext cx="6091757" cy="2352137"/>
          </a:xfrm>
          <a:prstGeom prst="homePlate">
            <a:avLst>
              <a:gd name="adj" fmla="val 20265"/>
            </a:avLst>
          </a:prstGeom>
          <a:solidFill>
            <a:schemeClr val="tx2">
              <a:lumMod val="20000"/>
              <a:lumOff val="80000"/>
              <a:alpha val="9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vert="horz" lIns="36000" tIns="36000" rIns="36000" bIns="36000" anchor="ctr"/>
          <a:lstStyle/>
          <a:p>
            <a:pPr marL="171450" indent="-171450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Инвестиционная программа на услуги по производству тепловой </a:t>
            </a:r>
            <a:r>
              <a:rPr lang="ru-RU" sz="1200" dirty="0" smtClean="0"/>
              <a:t>энергии АО </a:t>
            </a:r>
            <a:r>
              <a:rPr lang="ru-RU" sz="1200" dirty="0"/>
              <a:t>«</a:t>
            </a:r>
            <a:r>
              <a:rPr lang="ru-RU" sz="1200" dirty="0" err="1"/>
              <a:t>Качары</a:t>
            </a:r>
            <a:r>
              <a:rPr lang="ru-RU" sz="1200" dirty="0"/>
              <a:t> руда» </a:t>
            </a:r>
            <a:r>
              <a:rPr lang="ru-RU" sz="1200" dirty="0" smtClean="0"/>
              <a:t>на 2023 - 2027 годы утверждена </a:t>
            </a:r>
            <a:r>
              <a:rPr lang="ru-RU" sz="1200" dirty="0"/>
              <a:t>совместным приказом </a:t>
            </a:r>
            <a:r>
              <a:rPr lang="ru-RU" sz="1200" dirty="0" smtClean="0"/>
              <a:t>ДКРЕМ МНЭ РК по </a:t>
            </a:r>
            <a:r>
              <a:rPr lang="ru-RU" sz="1200" dirty="0"/>
              <a:t>Костанайской области от 15 июня 2023 года №85-ОД и Управления энергетики и </a:t>
            </a:r>
            <a:r>
              <a:rPr lang="ru-RU" sz="1200" dirty="0" smtClean="0"/>
              <a:t>ЖКХ </a:t>
            </a:r>
            <a:r>
              <a:rPr lang="ru-RU" sz="1200" dirty="0" err="1" smtClean="0"/>
              <a:t>акимата</a:t>
            </a:r>
            <a:r>
              <a:rPr lang="ru-RU" sz="1200" dirty="0" smtClean="0"/>
              <a:t> </a:t>
            </a:r>
            <a:r>
              <a:rPr lang="ru-RU" sz="1200" dirty="0"/>
              <a:t>Костанайской области от 27 июня </a:t>
            </a:r>
            <a:r>
              <a:rPr lang="ru-RU" sz="1200" dirty="0" smtClean="0"/>
              <a:t>2023 года №94-ОД (внесены </a:t>
            </a:r>
            <a:r>
              <a:rPr lang="ru-RU" sz="1200" dirty="0"/>
              <a:t>изменения совместным приказом </a:t>
            </a:r>
            <a:r>
              <a:rPr lang="ru-RU" sz="1200" dirty="0" smtClean="0"/>
              <a:t>ДКРЕМ МНЭ РК по </a:t>
            </a:r>
            <a:r>
              <a:rPr lang="ru-RU" sz="1200" dirty="0"/>
              <a:t>Костанайской области № </a:t>
            </a:r>
            <a:r>
              <a:rPr lang="ru-RU" sz="1200" dirty="0" smtClean="0"/>
              <a:t>369-ОД </a:t>
            </a:r>
            <a:r>
              <a:rPr lang="ru-RU" sz="1200" dirty="0"/>
              <a:t>от </a:t>
            </a:r>
            <a:r>
              <a:rPr lang="ru-RU" sz="1200" dirty="0" smtClean="0"/>
              <a:t>18.12.2024 </a:t>
            </a:r>
            <a:r>
              <a:rPr lang="ru-RU" sz="1200" dirty="0"/>
              <a:t>г. и Управлением энергетики и </a:t>
            </a:r>
            <a:r>
              <a:rPr lang="ru-RU" sz="1200" dirty="0" smtClean="0"/>
              <a:t>ЖКХ </a:t>
            </a:r>
            <a:r>
              <a:rPr lang="ru-RU" sz="1200" dirty="0" err="1" smtClean="0"/>
              <a:t>акимата</a:t>
            </a:r>
            <a:r>
              <a:rPr lang="ru-RU" sz="1200" dirty="0" smtClean="0"/>
              <a:t> </a:t>
            </a:r>
            <a:r>
              <a:rPr lang="ru-RU" sz="1200" dirty="0"/>
              <a:t>Костанайской области №</a:t>
            </a:r>
            <a:r>
              <a:rPr lang="ru-RU" sz="1200" dirty="0" smtClean="0"/>
              <a:t>182-ОД </a:t>
            </a:r>
            <a:r>
              <a:rPr lang="ru-RU" sz="1200" dirty="0"/>
              <a:t>от </a:t>
            </a:r>
            <a:r>
              <a:rPr lang="ru-RU" sz="1200" dirty="0" smtClean="0"/>
              <a:t>20.12.2024 </a:t>
            </a:r>
            <a:r>
              <a:rPr lang="ru-RU" sz="1200" dirty="0"/>
              <a:t>г</a:t>
            </a:r>
            <a:r>
              <a:rPr lang="ru-RU" sz="1200" dirty="0" smtClean="0"/>
              <a:t>.)</a:t>
            </a:r>
            <a:endParaRPr lang="ru-RU" sz="1200" dirty="0"/>
          </a:p>
        </p:txBody>
      </p:sp>
      <p:sp>
        <p:nvSpPr>
          <p:cNvPr id="13" name="Пятиугольник 12"/>
          <p:cNvSpPr/>
          <p:nvPr/>
        </p:nvSpPr>
        <p:spPr bwMode="gray">
          <a:xfrm>
            <a:off x="6557960" y="892200"/>
            <a:ext cx="5084796" cy="2352135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31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vert="horz" lIns="36000" tIns="36000" rIns="36000" bIns="36000" anchor="ctr"/>
          <a:lstStyle/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Предусмотренная сумма инвестиционных вложений на 2024 год составляет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65,1</a:t>
            </a:r>
            <a:r>
              <a:rPr lang="ru-RU" sz="1200" dirty="0" smtClean="0"/>
              <a:t> </a:t>
            </a:r>
            <a:r>
              <a:rPr lang="ru-RU" sz="1200" b="1" dirty="0" smtClean="0"/>
              <a:t>млн. тенге.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Фактические </a:t>
            </a:r>
            <a:r>
              <a:rPr lang="ru-RU" sz="1200" dirty="0"/>
              <a:t>затраты на капитальные ремонты оборудования </a:t>
            </a:r>
            <a:r>
              <a:rPr lang="ru-RU" sz="1200" dirty="0" smtClean="0"/>
              <a:t>на </a:t>
            </a:r>
            <a:r>
              <a:rPr lang="ru-RU" sz="1200" dirty="0"/>
              <a:t>услуги по </a:t>
            </a:r>
            <a:r>
              <a:rPr lang="ru-RU" sz="1200" dirty="0" smtClean="0"/>
              <a:t>производству</a:t>
            </a:r>
            <a:r>
              <a:rPr lang="en-US" sz="1200" dirty="0" smtClean="0"/>
              <a:t> </a:t>
            </a:r>
            <a:r>
              <a:rPr lang="ru-RU" sz="1200" dirty="0" smtClean="0"/>
              <a:t>тепловой энергии за 2024 год –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160,2 </a:t>
            </a:r>
            <a:r>
              <a:rPr lang="ru-RU" sz="1200" b="1" dirty="0" smtClean="0"/>
              <a:t>млн</a:t>
            </a:r>
            <a:r>
              <a:rPr lang="ru-RU" sz="1200" b="1" dirty="0"/>
              <a:t>. </a:t>
            </a:r>
            <a:r>
              <a:rPr lang="ru-RU" sz="1200" b="1" dirty="0" smtClean="0"/>
              <a:t>тенге.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smtClean="0"/>
              <a:t> </a:t>
            </a:r>
            <a:r>
              <a:rPr lang="ru-RU" sz="1200" b="1" dirty="0">
                <a:solidFill>
                  <a:schemeClr val="accent1"/>
                </a:solidFill>
              </a:rPr>
              <a:t>Цель:</a:t>
            </a:r>
            <a:r>
              <a:rPr lang="ru-RU" sz="1200" b="1" dirty="0"/>
              <a:t> </a:t>
            </a:r>
            <a:r>
              <a:rPr lang="ru-RU" sz="1200" b="1" dirty="0" smtClean="0"/>
              <a:t>- </a:t>
            </a:r>
            <a:r>
              <a:rPr lang="ru-RU" sz="1200" dirty="0" smtClean="0"/>
              <a:t>снижение </a:t>
            </a:r>
            <a:r>
              <a:rPr lang="ru-RU" sz="1200" dirty="0"/>
              <a:t>загрязнения воздуха и сохранение эффективного управления </a:t>
            </a:r>
            <a:r>
              <a:rPr lang="ru-RU" sz="1200" dirty="0" smtClean="0"/>
              <a:t>экосистемами;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 </a:t>
            </a:r>
            <a:r>
              <a:rPr lang="ru-RU" sz="1200" dirty="0" smtClean="0"/>
              <a:t>           - </a:t>
            </a:r>
            <a:r>
              <a:rPr lang="ru-RU" sz="1200" dirty="0">
                <a:solidFill>
                  <a:srgbClr val="32373C"/>
                </a:solidFill>
              </a:rPr>
              <a:t>повышение надежности теплоснабжения потребителей и предотвращение увеличения  затрат на предоставление  регулируемых услуг</a:t>
            </a:r>
            <a:r>
              <a:rPr lang="ru-RU" sz="1200" dirty="0" smtClean="0">
                <a:solidFill>
                  <a:srgbClr val="32373C"/>
                </a:solidFill>
              </a:rPr>
              <a:t>.</a:t>
            </a:r>
            <a:endParaRPr lang="ru-RU" sz="1200" dirty="0"/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ru-RU" sz="1200" dirty="0" smtClean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90524" y="3839627"/>
            <a:ext cx="5668900" cy="89086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sz="1200" b="1" dirty="0">
                <a:solidFill>
                  <a:schemeClr val="tx2"/>
                </a:solidFill>
              </a:rPr>
              <a:t>Реконструкция </a:t>
            </a:r>
            <a:r>
              <a:rPr lang="ru-RU" sz="1200" b="1" dirty="0" err="1">
                <a:solidFill>
                  <a:schemeClr val="tx2"/>
                </a:solidFill>
              </a:rPr>
              <a:t>Качарского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теплоцентра</a:t>
            </a:r>
            <a:r>
              <a:rPr lang="ru-RU" sz="1200" b="1" dirty="0">
                <a:solidFill>
                  <a:schemeClr val="tx2"/>
                </a:solidFill>
              </a:rPr>
              <a:t>. 4 очередь строительства. Установка К/А СТ. №2 КВ-Г-58,2-110Н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919" y="3588660"/>
            <a:ext cx="4628899" cy="2920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0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98" y="0"/>
            <a:ext cx="10582275" cy="704850"/>
          </a:xfrm>
        </p:spPr>
        <p:txBody>
          <a:bodyPr/>
          <a:lstStyle/>
          <a:p>
            <a:r>
              <a:rPr lang="ru-RU" dirty="0"/>
              <a:t>Информация об исполнении утвержденной инвестиционной программы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итогам </a:t>
            </a:r>
            <a:r>
              <a:rPr lang="ru-RU" dirty="0" smtClean="0"/>
              <a:t>2024 года </a:t>
            </a:r>
            <a:r>
              <a:rPr lang="ru-RU" dirty="0"/>
              <a:t>(1/2)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36382"/>
              </p:ext>
            </p:extLst>
          </p:nvPr>
        </p:nvGraphicFramePr>
        <p:xfrm>
          <a:off x="317498" y="1304543"/>
          <a:ext cx="11655045" cy="4350394"/>
        </p:xfrm>
        <a:graphic>
          <a:graphicData uri="http://schemas.openxmlformats.org/drawingml/2006/table">
            <a:tbl>
              <a:tblPr/>
              <a:tblGrid>
                <a:gridCol w="39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2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00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285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61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74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071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Отчет о прибылях и убытках за 2024г.(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тыс.тенге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Сумма инвестиционной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программы, тыс. тенге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Количество в натуральных показателях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Период предоставления услуги в рамках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откл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.,%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собственные средства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Заемные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19644"/>
                  </a:ext>
                </a:extLst>
              </a:tr>
              <a:tr h="80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Амортизация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Прибыль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по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п.Качар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за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65 067,3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160 218,6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246,2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Услуга по производству тепловой энергии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п.Качар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Реконструкция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Качарского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теплоцентра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. 4 очередь строительства. Установка К/А СТ. №2 КВ-Г-58,2-110Н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- 889 774,29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65 067,3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160 218,6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246,2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Увеличение расхода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материалов,установка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дополнительного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об исполнении утвержденной инвестиционной программы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 итогам </a:t>
            </a:r>
            <a:r>
              <a:rPr lang="ru-RU" dirty="0" smtClean="0"/>
              <a:t>2024 </a:t>
            </a:r>
            <a:r>
              <a:rPr lang="ru-RU" dirty="0"/>
              <a:t>года </a:t>
            </a:r>
            <a:r>
              <a:rPr lang="ru-RU" dirty="0" smtClean="0"/>
              <a:t>(2/2</a:t>
            </a:r>
            <a:r>
              <a:rPr lang="ru-RU" dirty="0"/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55253"/>
              </p:ext>
            </p:extLst>
          </p:nvPr>
        </p:nvGraphicFramePr>
        <p:xfrm>
          <a:off x="317500" y="1292352"/>
          <a:ext cx="11447781" cy="4998719"/>
        </p:xfrm>
        <a:graphic>
          <a:graphicData uri="http://schemas.openxmlformats.org/drawingml/2006/table">
            <a:tbl>
              <a:tblPr/>
              <a:tblGrid>
                <a:gridCol w="34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9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8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88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00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86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69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Информация о плановых и фактических объемах предоставления регулируемых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регулируемых услуг (товаров, работ) и обслуживаемая территория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прошлого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текущего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п.Качар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Услуга по производству тепловой энергии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п.Качар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Реконструкция Качарского теплоцентра. 4 очередь строительства. Установка К/А СТ. №2 КВ-Г-58,2-110Н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показатели достигнуты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7" name="Слайд think-cell" r:id="rId4" imgW="384" imgH="384" progId="TCLayout.ActiveDocument.1">
                  <p:embed/>
                </p:oleObj>
              </mc:Choice>
              <mc:Fallback>
                <p:oleObj name="Слайд think-cell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Инвестиционная программа на </a:t>
            </a:r>
            <a:r>
              <a:rPr lang="ru-RU" dirty="0"/>
              <a:t>услуги </a:t>
            </a:r>
            <a:r>
              <a:rPr lang="ru-RU" dirty="0" smtClean="0"/>
              <a:t>по </a:t>
            </a:r>
            <a:r>
              <a:rPr lang="ru-RU" dirty="0"/>
              <a:t>производству тепловой энергии </a:t>
            </a:r>
            <a:r>
              <a:rPr lang="ru-RU" dirty="0" smtClean="0"/>
              <a:t>АО «</a:t>
            </a:r>
            <a:r>
              <a:rPr lang="ru-RU" dirty="0" err="1" smtClean="0"/>
              <a:t>Качары</a:t>
            </a:r>
            <a:r>
              <a:rPr lang="ru-RU" dirty="0" smtClean="0"/>
              <a:t> руда» на 2023 - 2027 годы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044302"/>
              </p:ext>
            </p:extLst>
          </p:nvPr>
        </p:nvGraphicFramePr>
        <p:xfrm>
          <a:off x="475482" y="999742"/>
          <a:ext cx="10887461" cy="5352289"/>
        </p:xfrm>
        <a:graphic>
          <a:graphicData uri="http://schemas.openxmlformats.org/drawingml/2006/table">
            <a:tbl>
              <a:tblPr/>
              <a:tblGrid>
                <a:gridCol w="81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0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мероприятий инвестиционной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Ед.изм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Сумма инвестиций, тыс. тенге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Источник финансирования, тысяч тенге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Собственные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Заемные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средства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Деятельность, не относящаяся к регулируемым услугам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0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2023 год (корректировка)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83 537,88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83 537,88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Качарского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теплоцентра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2 очередь строительства. Газоснабжение (внутренние устройства) К/А СТ. №1 КВ-Г-58,2-110Н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80 903,99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80 903,99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насоса  ЖВН-12Н 2.88М3/Ч 22КВТ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2 633,90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2 633,90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65 067,30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Реконструкция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Качарского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теплоцентра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4 очередь строительства. Установка К/А СТ. №2 КВ-Г-58,2-110Н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65 067,30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64 894,14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64 894,14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насоса Delium D250-510В с электродвигателем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26 601,12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26 601,12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электронасоса ГНОМ 25-20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705,73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705,73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насоса К100-65-200 с двигателем  30кВт 3000 об/мин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2 041,37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2 041,37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дефектных участков трубопровода греющей воды от главного коллектора до деаэрационно подпитачной установки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35 545,93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35 545,93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65 004,61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65 004,61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дефектных участков трубопровода химически очищенной воды на деаэрационно подпитачной установке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37 270,77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37 270,77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насоса ВВН2-50Н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17 290,73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17 290,73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 и установка насоса Х80-65-160К-СД-У2 с двигателем 18,5 кВт.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2 407,07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2 407,07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 и установка насоса Д315-71 с электродвигателем 110кВт.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8 036,04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8 036,04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на 2027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74 020,99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74 020,99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 ремонт дефектных участков подпиточного трубопровода от аккумуляторных баков до главного коллектора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65 432,61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65 432,61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и установка фильтра натрий-катионитов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8 588,37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8 588,37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 2023-2027 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352 524,92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302 171,37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постатейном исполнении утвержденной тарифной сметы на услугу по производству тепловой энергии п. </a:t>
            </a:r>
            <a:r>
              <a:rPr lang="ru-RU" dirty="0" err="1"/>
              <a:t>Качар</a:t>
            </a:r>
            <a:r>
              <a:rPr lang="ru-RU" dirty="0"/>
              <a:t> по итогам </a:t>
            </a:r>
            <a:r>
              <a:rPr lang="ru-RU" dirty="0" smtClean="0"/>
              <a:t>2024 </a:t>
            </a:r>
            <a:r>
              <a:rPr lang="ru-RU" dirty="0"/>
              <a:t>года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879955"/>
              </p:ext>
            </p:extLst>
          </p:nvPr>
        </p:nvGraphicFramePr>
        <p:xfrm>
          <a:off x="317500" y="704850"/>
          <a:ext cx="11705502" cy="6072713"/>
        </p:xfrm>
        <a:graphic>
          <a:graphicData uri="http://schemas.openxmlformats.org/drawingml/2006/table">
            <a:tbl>
              <a:tblPr/>
              <a:tblGrid>
                <a:gridCol w="58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0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в утвержденной тарифной смете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в процентах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Причины отклонения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767 132,1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1 420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524 691,8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425 795,3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Топливо, 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430 769,6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308 275,2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Снижение объемов по причинам не зависящим от АО «Качары руда»:отсутствие забора горячей воды в летний период, внеплановый вывод из эксплуатации дымовой трубы, повышение фактической температуры наружного воздуха.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78 500,0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87 754,8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фактического потребления электроэнергии относительноутвержденного в тарифной смете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материалы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15 422,2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29 765,4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величение затрат за счет увеличения кол-ва и цен на вспомогательные материалы, ГСМ и средства индивидуальной защиты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153 952,5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321 125,9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средней заработной платы (минимального расчётного показателя МРП) с учётом уровня инфляции и связанных с ней социальных отчислений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14 713,1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995,8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1531,2%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Увеличения затрат по амортизационным отчислениям за счет капитализируемых ремонтов и ввода нового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Ремонт,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23 633,0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201 923,1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затрат за счет: влияния цен (приобретение ТМЦ) в соответствии с процедурой закупа, увеличения объема текущих ремонтов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38 034,6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108 551,2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отчисление в фонд ООС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Освоение затрат в соответствии с действующим законодательством (МРП, обязательства) и договорами на предоставление услуг сторонними организациями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обязательные платежи (страхование)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18 591,9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71 050,7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ком.хозяйства (вода, стоки)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10 656,3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налоги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9 883,5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17 820,8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полученные от подразделений предприятия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12 107,1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123 217,9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Трансформация электроэнергии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10 378,2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49 555,7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себестоимости услуг службы сетей и подстанций обусловлено ростом цен на ТМЦ, увеличением услуг от подразделений и затрат на персонал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складов,ССиПО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3 788,8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Согласно фактической себестоимости предъявленных услуг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механизмов (Хоз и ДСТ)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69 873,4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216898,0%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затрат бульдозерной техники  связано с увеличением ремонтных работ, а также ростом стоимости дизельного топлива, увеличение затрат на оплату труда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 на производство теплоэнергии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767 132,1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1 427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727,7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 для сторонних потребителей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508 718,7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Доход(РБА*СП)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-889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774,3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 доход (РБА*СП)(стороние)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-598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Регулируемая база задействованных активов (РБА)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2 667 804,6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3 855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801,2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 от реализованных услуг (затраты + прибыль)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767 132,1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537 953,4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-29,9%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7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т.ч. доход от реализованных услуг сторонним потребителям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508 718,7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361 919,4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7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Объемы оказываемых услуг, АО "Качары руда"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132 854,1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94 888,2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т.ч. объем реализованных услуг сторонним потребителям  АО "Качары руда"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88 101,3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63 810,0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3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на производство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5 774,24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5 774,24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9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 соблюдении показателей качества и надежности регулируемых услуг и достижении показателей эффективности деятельности по итогам </a:t>
            </a:r>
            <a:r>
              <a:rPr lang="ru-RU" dirty="0" smtClean="0"/>
              <a:t>2024 </a:t>
            </a:r>
            <a:r>
              <a:rPr lang="ru-RU" dirty="0"/>
              <a:t>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24762" y="974977"/>
            <a:ext cx="11449050" cy="447394"/>
          </a:xfrm>
        </p:spPr>
        <p:txBody>
          <a:bodyPr/>
          <a:lstStyle/>
          <a:p>
            <a:pPr indent="361950"/>
            <a:r>
              <a:rPr lang="ru-RU" sz="1200" dirty="0" smtClean="0"/>
              <a:t>В </a:t>
            </a:r>
            <a:r>
              <a:rPr lang="ru-RU" sz="1200" dirty="0"/>
              <a:t>результате выполнения в </a:t>
            </a:r>
            <a:r>
              <a:rPr lang="ru-RU" sz="1200" dirty="0" smtClean="0"/>
              <a:t>2024 </a:t>
            </a:r>
            <a:r>
              <a:rPr lang="ru-RU" sz="1200" dirty="0"/>
              <a:t>году мероприятия «Реконструкция </a:t>
            </a:r>
            <a:r>
              <a:rPr lang="ru-RU" sz="1200" dirty="0" err="1"/>
              <a:t>Качарского</a:t>
            </a:r>
            <a:r>
              <a:rPr lang="ru-RU" sz="1200" dirty="0"/>
              <a:t> </a:t>
            </a:r>
            <a:r>
              <a:rPr lang="ru-RU" sz="1200" dirty="0" err="1"/>
              <a:t>теплоцентра</a:t>
            </a:r>
            <a:r>
              <a:rPr lang="ru-RU" sz="1200" dirty="0"/>
              <a:t>. 4 очередь строительства. Установка К/А СТ. №2 </a:t>
            </a:r>
            <a:r>
              <a:rPr lang="ru-RU" sz="1200" dirty="0" smtClean="0"/>
              <a:t>КВ-Г-58,2-110Н», предусмотренного </a:t>
            </a:r>
            <a:r>
              <a:rPr lang="ru-RU" sz="1200" dirty="0"/>
              <a:t>в инвестиционной </a:t>
            </a:r>
            <a:r>
              <a:rPr lang="ru-RU" sz="1200" dirty="0" smtClean="0"/>
              <a:t>программе АО «</a:t>
            </a:r>
            <a:r>
              <a:rPr lang="ru-RU" sz="1200" dirty="0" err="1" smtClean="0"/>
              <a:t>Качары</a:t>
            </a:r>
            <a:r>
              <a:rPr lang="ru-RU" sz="1200" dirty="0" smtClean="0"/>
              <a:t> руда» на 2024 год, </a:t>
            </a:r>
            <a:r>
              <a:rPr lang="ru-RU" sz="1200" dirty="0"/>
              <a:t>достигнуты показатели</a:t>
            </a:r>
            <a:r>
              <a:rPr lang="ru-RU" sz="1200" dirty="0" smtClean="0"/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5" name="Group 488"/>
          <p:cNvGrpSpPr/>
          <p:nvPr/>
        </p:nvGrpSpPr>
        <p:grpSpPr>
          <a:xfrm>
            <a:off x="431799" y="841248"/>
            <a:ext cx="371475" cy="262223"/>
            <a:chOff x="-2103438" y="3878264"/>
            <a:chExt cx="371475" cy="371475"/>
          </a:xfrm>
        </p:grpSpPr>
        <p:sp>
          <p:nvSpPr>
            <p:cNvPr id="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786386"/>
              </p:ext>
            </p:extLst>
          </p:nvPr>
        </p:nvGraphicFramePr>
        <p:xfrm>
          <a:off x="465136" y="1494247"/>
          <a:ext cx="11301982" cy="1410005"/>
        </p:xfrm>
        <a:graphic>
          <a:graphicData uri="http://schemas.openxmlformats.org/drawingml/2006/table">
            <a:tbl>
              <a:tblPr/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1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качества и надежности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года (полугодия), предшествующего отчетному периоду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(на 2024 год)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50797"/>
              </p:ext>
            </p:extLst>
          </p:nvPr>
        </p:nvGraphicFramePr>
        <p:xfrm>
          <a:off x="465136" y="3188065"/>
          <a:ext cx="11301982" cy="1630766"/>
        </p:xfrm>
        <a:graphic>
          <a:graphicData uri="http://schemas.openxmlformats.org/drawingml/2006/table">
            <a:tbl>
              <a:tblPr/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1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года (полугодия), предшествующего отчетному периоду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 (на 2024 год)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достижения показателей эффективности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Причины (обоснование)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недостижения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показателей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утверждался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достигнут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1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8957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5" name="Слайд think-cell" r:id="rId36" imgW="395" imgH="396" progId="TCLayout.ActiveDocument.1">
                  <p:embed/>
                </p:oleObj>
              </mc:Choice>
              <mc:Fallback>
                <p:oleObj name="Слайд think-cell" r:id="rId36" imgW="395" imgH="39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основных финансово-экономических показателях регулируемой деятельности по итогам </a:t>
            </a:r>
            <a:r>
              <a:rPr lang="ru-RU" dirty="0" smtClean="0"/>
              <a:t>2024 </a:t>
            </a:r>
            <a:r>
              <a:rPr lang="ru-RU" dirty="0"/>
              <a:t>годам об объемах предоставленных регулируемых услуг</a:t>
            </a:r>
            <a:endParaRPr lang="ru-RU" dirty="0"/>
          </a:p>
        </p:txBody>
      </p:sp>
      <p:sp>
        <p:nvSpPr>
          <p:cNvPr id="57" name="Rectangle 119"/>
          <p:cNvSpPr/>
          <p:nvPr/>
        </p:nvSpPr>
        <p:spPr>
          <a:xfrm>
            <a:off x="0" y="5759450"/>
            <a:ext cx="12192000" cy="850802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Деятельность АО </a:t>
            </a:r>
            <a:r>
              <a:rPr lang="ru-RU" dirty="0" smtClean="0"/>
              <a:t>«</a:t>
            </a:r>
            <a:r>
              <a:rPr lang="ru-RU" dirty="0" err="1" smtClean="0"/>
              <a:t>Качары</a:t>
            </a:r>
            <a:r>
              <a:rPr lang="ru-RU" dirty="0" smtClean="0"/>
              <a:t> руда» </a:t>
            </a:r>
            <a:r>
              <a:rPr lang="ru-RU" dirty="0"/>
              <a:t>по производству тепловой энергии является </a:t>
            </a:r>
            <a:r>
              <a:rPr lang="ru-RU" dirty="0" smtClean="0"/>
              <a:t>убыточной </a:t>
            </a:r>
            <a:r>
              <a:rPr lang="ru-RU" dirty="0"/>
              <a:t>и субсидируется за счет основного </a:t>
            </a:r>
            <a:r>
              <a:rPr lang="ru-RU" dirty="0" smtClean="0"/>
              <a:t>производства.</a:t>
            </a:r>
            <a:endParaRPr lang="ru-RU" dirty="0"/>
          </a:p>
          <a:p>
            <a:pPr algn="ctr"/>
            <a:r>
              <a:rPr lang="ru-RU" dirty="0" smtClean="0"/>
              <a:t>Действующие тарифы </a:t>
            </a:r>
            <a:r>
              <a:rPr lang="ru-RU" dirty="0"/>
              <a:t>не </a:t>
            </a:r>
            <a:r>
              <a:rPr lang="ru-RU" dirty="0" smtClean="0"/>
              <a:t>компенсируют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51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12324309"/>
              </p:ext>
            </p:extLst>
          </p:nvPr>
        </p:nvGraphicFramePr>
        <p:xfrm>
          <a:off x="873125" y="1836738"/>
          <a:ext cx="21669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22" name="Прямоугольник 21"/>
          <p:cNvSpPr/>
          <p:nvPr>
            <p:custDataLst>
              <p:tags r:id="rId4"/>
            </p:custDataLst>
          </p:nvPr>
        </p:nvSpPr>
        <p:spPr bwMode="auto">
          <a:xfrm>
            <a:off x="1474788" y="4375150"/>
            <a:ext cx="373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19DB1A0-627B-468B-85C6-472356B78CE6}" type="datetime'Д''''''''о''х''''''од'''','''''''' ''мл''н. ''тенг''''е'' '''">
              <a:rPr lang="ru-RU" altLang="en-US" sz="900" smtClean="0">
                <a:solidFill>
                  <a:schemeClr val="tx1"/>
                </a:solidFill>
              </a:rPr>
              <a:pPr/>
              <a:t>Доход, млн. тенге 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5"/>
            </p:custDataLst>
          </p:nvPr>
        </p:nvSpPr>
        <p:spPr bwMode="auto">
          <a:xfrm>
            <a:off x="1966913" y="4375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5C73153E-2C33-4D57-B174-8A0881C4ADF3}" type="datetime'''''''''''''з''''а''''''тр''а''ты, ''мл''н''. т''''''ен''''ге'">
              <a:rPr lang="ru-RU" altLang="en-US" sz="900" smtClean="0">
                <a:solidFill>
                  <a:schemeClr val="tx1"/>
                </a:solidFill>
              </a:rPr>
              <a:pPr/>
              <a:t>затраты,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2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22340296"/>
              </p:ext>
            </p:extLst>
          </p:nvPr>
        </p:nvGraphicFramePr>
        <p:xfrm>
          <a:off x="231775" y="1236663"/>
          <a:ext cx="137318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27" name="Прямоугольник 26"/>
          <p:cNvSpPr/>
          <p:nvPr>
            <p:custDataLst>
              <p:tags r:id="rId7"/>
            </p:custDataLst>
          </p:nvPr>
        </p:nvSpPr>
        <p:spPr bwMode="auto">
          <a:xfrm>
            <a:off x="552450" y="4375150"/>
            <a:ext cx="731838" cy="546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B94FDD5-3572-466B-95BD-174A44BE18A7}" type="datetime'''объем'' ок''азы''ваем''ы''х услу''г'',ты''''''с''. Гк''ал'">
              <a:rPr lang="ru-RU" altLang="en-US" sz="900" smtClean="0">
                <a:solidFill>
                  <a:schemeClr val="tx1"/>
                </a:solidFill>
              </a:rPr>
              <a:pPr/>
              <a:t>объем оказываемых услуг,тыс. 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 bwMode="gray">
          <a:xfrm>
            <a:off x="838200" y="1292225"/>
            <a:ext cx="15875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DC7736-63FC-4354-8CBE-F20AC866C80D}" type="datetime'''''''''''''''9''''''''''''''''''''''''''''5''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3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72482897"/>
              </p:ext>
            </p:extLst>
          </p:nvPr>
        </p:nvGraphicFramePr>
        <p:xfrm>
          <a:off x="1971675" y="2978150"/>
          <a:ext cx="3278188" cy="15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30" name="Прямоугольник 29"/>
          <p:cNvSpPr/>
          <p:nvPr>
            <p:custDataLst>
              <p:tags r:id="rId10"/>
            </p:custDataLst>
          </p:nvPr>
        </p:nvSpPr>
        <p:spPr bwMode="auto">
          <a:xfrm>
            <a:off x="3189288" y="4375150"/>
            <a:ext cx="84296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64C9A222-C310-4014-BA01-683EF347F2F7}" type="datetime'се''бе''''''с''то''имост''ь'', те''''н''ге/''''''Г''''''ка''л'">
              <a:rPr lang="ru-RU" altLang="en-US" sz="900" smtClean="0">
                <a:solidFill>
                  <a:schemeClr val="tx1"/>
                </a:solidFill>
              </a:rPr>
              <a:pPr/>
              <a:t>себестоимость, тенге/Гкал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4" name="Chart 3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5089714"/>
              </p:ext>
            </p:extLst>
          </p:nvPr>
        </p:nvGraphicFramePr>
        <p:xfrm>
          <a:off x="1833563" y="2865438"/>
          <a:ext cx="2166937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32" name="Прямоугольник 31"/>
          <p:cNvSpPr/>
          <p:nvPr>
            <p:custDataLst>
              <p:tags r:id="rId12"/>
            </p:custDataLst>
          </p:nvPr>
        </p:nvSpPr>
        <p:spPr bwMode="auto">
          <a:xfrm>
            <a:off x="2630488" y="4375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FFF84D8-43FD-4BD8-83E8-CC6FA26C8DDB}" type="datetime'уб''''''''ы''т''ок, ''м''''л''''н.'' т''е''нг''''е'''''''''">
              <a:rPr lang="ru-RU" altLang="en-US" sz="900" smtClean="0">
                <a:solidFill>
                  <a:schemeClr val="tx1"/>
                </a:solidFill>
              </a:rPr>
              <a:pPr/>
              <a:t>убыток, млн. тенге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3" name="Freeform 140"/>
          <p:cNvSpPr/>
          <p:nvPr/>
        </p:nvSpPr>
        <p:spPr>
          <a:xfrm>
            <a:off x="419100" y="1085850"/>
            <a:ext cx="5380038" cy="3838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Основные финансово-экономические показатели за 2024 год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34" name="Freeform 140"/>
          <p:cNvSpPr/>
          <p:nvPr/>
        </p:nvSpPr>
        <p:spPr>
          <a:xfrm>
            <a:off x="6320734" y="1085850"/>
            <a:ext cx="5514215" cy="3838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Объемы </a:t>
            </a:r>
            <a:r>
              <a:rPr lang="ru-RU" sz="1200" dirty="0">
                <a:solidFill>
                  <a:schemeClr val="accent1"/>
                </a:solidFill>
              </a:rPr>
              <a:t>предоставленных регулируемых </a:t>
            </a:r>
            <a:r>
              <a:rPr lang="ru-RU" sz="1200" dirty="0" smtClean="0">
                <a:solidFill>
                  <a:schemeClr val="accent1"/>
                </a:solidFill>
              </a:rPr>
              <a:t>услуг за 2024 год , Гкал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155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37812174"/>
              </p:ext>
            </p:extLst>
          </p:nvPr>
        </p:nvGraphicFramePr>
        <p:xfrm>
          <a:off x="3060700" y="3048000"/>
          <a:ext cx="2960688" cy="149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36" name="Прямоугольник 35"/>
          <p:cNvSpPr/>
          <p:nvPr>
            <p:custDataLst>
              <p:tags r:id="rId14"/>
            </p:custDataLst>
          </p:nvPr>
        </p:nvSpPr>
        <p:spPr bwMode="auto">
          <a:xfrm>
            <a:off x="4049713" y="4375150"/>
            <a:ext cx="45720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A98FE3-15B1-4E6F-ADD5-525EF23CD1E5}" type="datetime'''''''с ''0''''''''''''''''''''''''''''''''1.''0''1''.24'">
              <a:rPr lang="ru-RU" altLang="en-US" sz="900" smtClean="0">
                <a:solidFill>
                  <a:schemeClr val="tx1"/>
                </a:solidFill>
              </a:rPr>
              <a:pPr/>
              <a:t>с 01.01.24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15"/>
            </p:custDataLst>
          </p:nvPr>
        </p:nvSpPr>
        <p:spPr bwMode="auto">
          <a:xfrm>
            <a:off x="4575175" y="4375150"/>
            <a:ext cx="45720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DB6759-C59F-4A64-9C7D-AFF63640A253}" type="datetime'с'' 0''''''''''1''''''''''.''''1''''0.''''''''2''''''''''4'''">
              <a:rPr lang="ru-RU" altLang="en-US" sz="900" smtClean="0">
                <a:solidFill>
                  <a:schemeClr val="tx1"/>
                </a:solidFill>
              </a:rPr>
              <a:pPr/>
              <a:t>с 01.10.24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>
            <p:custDataLst>
              <p:tags r:id="rId16"/>
            </p:custDataLst>
          </p:nvPr>
        </p:nvSpPr>
        <p:spPr bwMode="auto">
          <a:xfrm>
            <a:off x="465138" y="507841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17"/>
            </p:custDataLst>
          </p:nvPr>
        </p:nvSpPr>
        <p:spPr bwMode="auto">
          <a:xfrm>
            <a:off x="465138" y="5265738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>
            <p:custDataLst>
              <p:tags r:id="rId18"/>
            </p:custDataLst>
          </p:nvPr>
        </p:nvSpPr>
        <p:spPr bwMode="auto">
          <a:xfrm>
            <a:off x="676275" y="5075238"/>
            <a:ext cx="13954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3F68B26B-A211-41A4-BA03-0C7DE6CCC965}" type="datetime'собст''в''''''е''''н''ное'' ''по''''''т''ребле''''''н''и''е'''">
              <a:rPr lang="ru-RU" altLang="en-US" sz="900" smtClean="0">
                <a:solidFill>
                  <a:schemeClr val="tx1"/>
                </a:solidFill>
              </a:rPr>
              <a:pPr/>
              <a:t>собственное потребление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19"/>
            </p:custDataLst>
          </p:nvPr>
        </p:nvSpPr>
        <p:spPr bwMode="auto">
          <a:xfrm>
            <a:off x="676275" y="5262563"/>
            <a:ext cx="1265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6C284C86-0413-469E-B399-966410DE63F8}" type="datetime'сто''''р''''''онн''и''е п''от''''р''''''''еби''те''''''''''ли'">
              <a:rPr lang="ru-RU" altLang="en-US" sz="900" smtClean="0">
                <a:solidFill>
                  <a:schemeClr val="tx1"/>
                </a:solidFill>
              </a:rPr>
              <a:pPr/>
              <a:t>сторонние потребители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20"/>
            </p:custDataLst>
          </p:nvPr>
        </p:nvSpPr>
        <p:spPr bwMode="auto">
          <a:xfrm>
            <a:off x="4062413" y="5038725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>
            <p:custDataLst>
              <p:tags r:id="rId21"/>
            </p:custDataLst>
          </p:nvPr>
        </p:nvSpPr>
        <p:spPr bwMode="auto">
          <a:xfrm>
            <a:off x="4273550" y="5035550"/>
            <a:ext cx="9588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BA48149-6D29-4DAF-B050-4A5B008A5114}" type="datetime'та''ри''''ф'','''' те''н''''ге''/''Гка''л'''''''''''''''''''">
              <a:rPr lang="ru-RU" altLang="en-US" sz="900" smtClean="0">
                <a:solidFill>
                  <a:schemeClr val="tx1"/>
                </a:solidFill>
              </a:rPr>
              <a:pPr/>
              <a:t>тариф, тенге/Гкал</a:t>
            </a:fld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156" name="Chart 3"/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364277001"/>
              </p:ext>
            </p:extLst>
          </p:nvPr>
        </p:nvGraphicFramePr>
        <p:xfrm>
          <a:off x="6561138" y="1582738"/>
          <a:ext cx="2906712" cy="30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53" name="Прямая соединительная линия 52"/>
          <p:cNvCxnSpPr/>
          <p:nvPr>
            <p:custDataLst>
              <p:tags r:id="rId23"/>
            </p:custDataLst>
          </p:nvPr>
        </p:nvCxnSpPr>
        <p:spPr bwMode="auto">
          <a:xfrm flipV="1">
            <a:off x="6967538" y="16144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>
            <p:custDataLst>
              <p:tags r:id="rId24"/>
            </p:custDataLst>
          </p:nvPr>
        </p:nvCxnSpPr>
        <p:spPr bwMode="auto">
          <a:xfrm>
            <a:off x="6967538" y="1614488"/>
            <a:ext cx="1370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>
            <p:custDataLst>
              <p:tags r:id="rId25"/>
            </p:custDataLst>
          </p:nvPr>
        </p:nvCxnSpPr>
        <p:spPr bwMode="auto">
          <a:xfrm>
            <a:off x="8337550" y="1614488"/>
            <a:ext cx="0" cy="7937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>
            <p:custDataLst>
              <p:tags r:id="rId26"/>
            </p:custDataLst>
          </p:nvPr>
        </p:nvSpPr>
        <p:spPr bwMode="auto">
          <a:xfrm>
            <a:off x="6884988" y="4427538"/>
            <a:ext cx="8874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1CC2373-7869-43B9-A8D3-E4A02BA12D97}" type="datetime'''уч''''те''''''''но в ''т''а''рифной'''''''''''' ''с''мете'">
              <a:rPr lang="ru-RU" altLang="en-US" sz="900" smtClean="0">
                <a:solidFill>
                  <a:schemeClr val="tx1"/>
                </a:solidFill>
              </a:rPr>
              <a:pPr/>
              <a:t>учтено в тарифной смете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>
            <p:custDataLst>
              <p:tags r:id="rId27"/>
            </p:custDataLst>
          </p:nvPr>
        </p:nvSpPr>
        <p:spPr bwMode="auto">
          <a:xfrm>
            <a:off x="8286750" y="4427538"/>
            <a:ext cx="8255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19A9974-BA3D-458F-A9C1-5E1430407692}" type="datetime'''''''''''фа''''к''т ''202''''4 ''''г''''о''да'''''''''''''''">
              <a:rPr lang="ru-RU" altLang="en-US" sz="900" smtClean="0">
                <a:solidFill>
                  <a:schemeClr val="tx1"/>
                </a:solidFill>
              </a:rPr>
              <a:pPr/>
              <a:t>факт 2024 года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>
            <p:custDataLst>
              <p:tags r:id="rId28"/>
            </p:custDataLst>
          </p:nvPr>
        </p:nvSpPr>
        <p:spPr bwMode="auto">
          <a:xfrm>
            <a:off x="7462839" y="1517650"/>
            <a:ext cx="377825" cy="19367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D36A09-FDEC-459C-AC00-76D316AF758B}" type="datetime'''''''''''-''''''''''''''''''''''''2''9''''%'''''''''">
              <a:rPr lang="ru-RU" altLang="en-US" sz="900" b="1" smtClean="0">
                <a:solidFill>
                  <a:schemeClr val="tx1"/>
                </a:solidFill>
              </a:rPr>
              <a:pPr/>
              <a:t>-29%</a:t>
            </a:fld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>
            <p:custDataLst>
              <p:tags r:id="rId29"/>
            </p:custDataLst>
          </p:nvPr>
        </p:nvSpPr>
        <p:spPr bwMode="auto">
          <a:xfrm>
            <a:off x="9431338" y="3209925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>
            <p:custDataLst>
              <p:tags r:id="rId30"/>
            </p:custDataLst>
          </p:nvPr>
        </p:nvSpPr>
        <p:spPr bwMode="auto">
          <a:xfrm>
            <a:off x="9431338" y="3397250"/>
            <a:ext cx="160338" cy="120650"/>
          </a:xfrm>
          <a:prstGeom prst="rect">
            <a:avLst/>
          </a:prstGeom>
          <a:solidFill>
            <a:srgbClr val="96969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31"/>
            </p:custDataLst>
          </p:nvPr>
        </p:nvSpPr>
        <p:spPr bwMode="auto">
          <a:xfrm>
            <a:off x="9431338" y="3584575"/>
            <a:ext cx="160338" cy="120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32"/>
            </p:custDataLst>
          </p:nvPr>
        </p:nvSpPr>
        <p:spPr bwMode="auto">
          <a:xfrm>
            <a:off x="9642475" y="3206750"/>
            <a:ext cx="2022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8B7C188-26D9-43C9-B6B2-50996A5C62B1}" type="datetime'в''сег''''''о объем'' ''оказ''ываем''''ых ''''услуг, в т.ч'''">
              <a:rPr lang="ru-RU" altLang="en-US" sz="900" smtClean="0">
                <a:solidFill>
                  <a:schemeClr val="tx1"/>
                </a:solidFill>
              </a:rPr>
              <a:pPr/>
              <a:t>всего объем оказываемых услуг, в т.ч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>
            <p:custDataLst>
              <p:tags r:id="rId33"/>
            </p:custDataLst>
          </p:nvPr>
        </p:nvSpPr>
        <p:spPr bwMode="auto">
          <a:xfrm>
            <a:off x="9642475" y="3394075"/>
            <a:ext cx="1265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F5D04EE7-49A1-41AD-9696-CD8599AB5FC2}" type="datetime'с''''т''''ор''он''ни''''е ''''п''''''о''т''р''е''''бите''ли'">
              <a:rPr lang="ru-RU" altLang="en-US" sz="900" smtClean="0">
                <a:solidFill>
                  <a:schemeClr val="tx1"/>
                </a:solidFill>
              </a:rPr>
              <a:pPr/>
              <a:t>сторонние потребители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34"/>
            </p:custDataLst>
          </p:nvPr>
        </p:nvSpPr>
        <p:spPr bwMode="auto">
          <a:xfrm>
            <a:off x="9642475" y="3581400"/>
            <a:ext cx="13954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5011BF3-9790-4095-96EE-14AC49EFCC4E}" type="datetime'''''с''обств''''''ен''н''ое'''' ''''''''потребл''''ение'''''">
              <a:rPr lang="ru-RU" altLang="en-US" sz="900" smtClean="0">
                <a:solidFill>
                  <a:schemeClr val="tx1"/>
                </a:solidFill>
              </a:rPr>
              <a:pPr/>
              <a:t>собственное потребление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6" name="Текст 2"/>
          <p:cNvSpPr>
            <a:spLocks noGrp="1"/>
          </p:cNvSpPr>
          <p:nvPr>
            <p:ph type="body" sz="quarter" idx="12"/>
          </p:nvPr>
        </p:nvSpPr>
        <p:spPr>
          <a:xfrm>
            <a:off x="6612156" y="4989513"/>
            <a:ext cx="5222794" cy="522287"/>
          </a:xfrm>
        </p:spPr>
        <p:txBody>
          <a:bodyPr/>
          <a:lstStyle/>
          <a:p>
            <a:pPr algn="just"/>
            <a:r>
              <a:rPr lang="ru-RU" sz="900" dirty="0" smtClean="0">
                <a:ea typeface="Times New Roman" panose="02020603050405020304" pitchFamily="18" charset="0"/>
              </a:rPr>
              <a:t>Оказание </a:t>
            </a:r>
            <a:r>
              <a:rPr lang="ru-RU" sz="900" dirty="0">
                <a:ea typeface="Times New Roman" panose="02020603050405020304" pitchFamily="18" charset="0"/>
              </a:rPr>
              <a:t>услуг производится в соответствии с требованиями заключенных Сторонами договоров (между АО </a:t>
            </a:r>
            <a:r>
              <a:rPr lang="ru-RU" sz="900" dirty="0" smtClean="0">
                <a:ea typeface="Times New Roman" panose="02020603050405020304" pitchFamily="18" charset="0"/>
              </a:rPr>
              <a:t>«</a:t>
            </a:r>
            <a:r>
              <a:rPr lang="ru-RU" sz="900" dirty="0" err="1" smtClean="0">
                <a:ea typeface="Times New Roman" panose="02020603050405020304" pitchFamily="18" charset="0"/>
              </a:rPr>
              <a:t>Качары</a:t>
            </a:r>
            <a:r>
              <a:rPr lang="ru-RU" sz="900" dirty="0" smtClean="0">
                <a:ea typeface="Times New Roman" panose="02020603050405020304" pitchFamily="18" charset="0"/>
              </a:rPr>
              <a:t> руда» </a:t>
            </a:r>
            <a:r>
              <a:rPr lang="ru-RU" sz="900" dirty="0">
                <a:ea typeface="Times New Roman" panose="02020603050405020304" pitchFamily="18" charset="0"/>
              </a:rPr>
              <a:t>и ТОО «РТС») и принятых договорных взаимных обязательств. Количество произведенной и отпущенной тепловой энергии определяется по показаниям приборов коммерческого учета</a:t>
            </a:r>
            <a:r>
              <a:rPr lang="ru-RU" sz="900" dirty="0" smtClean="0">
                <a:ea typeface="Times New Roman" panose="02020603050405020304" pitchFamily="18" charset="0"/>
              </a:rPr>
              <a:t>.</a:t>
            </a:r>
            <a:endParaRPr lang="ru-RU" sz="900" dirty="0"/>
          </a:p>
        </p:txBody>
      </p:sp>
      <p:grpSp>
        <p:nvGrpSpPr>
          <p:cNvPr id="117" name="Group 488"/>
          <p:cNvGrpSpPr/>
          <p:nvPr/>
        </p:nvGrpSpPr>
        <p:grpSpPr>
          <a:xfrm>
            <a:off x="6183529" y="4956175"/>
            <a:ext cx="371475" cy="328613"/>
            <a:chOff x="-2103438" y="3878264"/>
            <a:chExt cx="371475" cy="371475"/>
          </a:xfrm>
        </p:grpSpPr>
        <p:sp>
          <p:nvSpPr>
            <p:cNvPr id="118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3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ifcGQW9EykCBpFVlYYL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8kx0oBkFyY4mm_4Wl7Q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ToYQIXGIobRMPAlZ_eA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RlhWQQBkbCbp2wE7OS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EcnImgNQlI91W_P27w.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.R4ZzTY6X5BW3ZhJSP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k84ZiCtoCvcetplB13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6ktlHffBx_CKHn9Eam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4ry0HoZrCtzh0meH9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V7PYFAPpnOtMBelAnJn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68A9tUb0RfAlucpQ_tu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1mHBxo4oqSZ1TDsZM59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6In1lhGjL8WePx7TDG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chu3jCPOFEdaIsrxVj8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OPi9utlK99nESZLfWd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1PKeqr.FV0AaCrRFZj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efot0.3nZaLk8L.vK8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zp1SB3BpwhB1wLKJywO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Ja2VtF3sLgboZyfRCZt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kIW54hOIhIUvm22Qay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YRvB.IFXxWL52p3wiZ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9VxJHVm32SFmYwWjJ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qb2aB3jhpPiBjtmUND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fX.7Q5HGrdQSrmF0Jjv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SDnxITDupO8za5A1Me6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kMIRAzytQkso8oqJt1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bioJhunBOzGScjAnT7h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Gy73CSfHc0NFd_ep9Yv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r3iBGGBFLsNXoOUWzT9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Ieg_H54KCdpB0MPx1XO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CMDeSvUTIQaiCtXzuSo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3_ZHC7K_ZBhzz_Te3FC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me7.QmYty.8gTu_1KYE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1aLEwNiAc8a0sp017gI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vsq7qKzlmFZkk_Ewxn_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ToYQIXGIobRMPAlZ_eA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VbKP3nMMn8MdHtGOso8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Ir57MgpGTPy3UBfQsul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ozX7Db0aDRkh97t5AlY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IKCLiazkJjrt_CehGFg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tc.U3IlsYbQXAIXj1C9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.z3GG1TBvJWIDg0Lx3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yQuLNsmC_0bD9571_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LlS4r_rvvmPucfZc9Nc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lhGc4RGspAlDtiZ1XAC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IBJEakvyd3agM5vpkX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vhwDYTKTQ8r0R7hNrQ.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RpwAxi8ehQR1rQ.V_pQ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kjEOtiQnJg5tCjyTSMK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TBGkoUQe9jit.36wuY0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bXcvelaaIdc8xalDGF3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RmmfFd__llPwkSjgp9BQ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5551B4-AD16-4790-82A0-136B53B4622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BE9259E-8913-4708-9914-EFCBA75FBF0B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DF3B93DC-082C-4AC1-8475-3734DF014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36428FF1-E99D-4EF7-A766-214CFC74A51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659FDFC5-1C9A-462A-8FAB-67717836E0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38246</TotalTime>
  <Words>2667</Words>
  <Application>Microsoft Office PowerPoint</Application>
  <PresentationFormat>Широкоэкранный</PresentationFormat>
  <Paragraphs>708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(Основной текст)</vt:lpstr>
      <vt:lpstr>Calibri</vt:lpstr>
      <vt:lpstr>Montserrat</vt:lpstr>
      <vt:lpstr>Open Sans</vt:lpstr>
      <vt:lpstr>Times New Roman</vt:lpstr>
      <vt:lpstr>Verdana</vt:lpstr>
      <vt:lpstr>Wingdings</vt:lpstr>
      <vt:lpstr>ERG</vt:lpstr>
      <vt:lpstr>Слайд think-cell</vt:lpstr>
      <vt:lpstr>Презентация PowerPoint</vt:lpstr>
      <vt:lpstr>Общие сведения </vt:lpstr>
      <vt:lpstr>Информация об исполнении инвестиционной программы</vt:lpstr>
      <vt:lpstr>Информация об исполнении утвержденной инвестиционной программы  по итогам 2024 года (1/2)</vt:lpstr>
      <vt:lpstr>Информация об исполнении утвержденной инвестиционной программы  по итогам 2024 года (2/2)</vt:lpstr>
      <vt:lpstr>Инвестиционная программа на услуги по производству тепловой энергии АО «Качары руда» на 2023 - 2027 годы</vt:lpstr>
      <vt:lpstr>Информация о постатейном исполнении утвержденной тарифной сметы на услугу по производству тепловой энергии п. Качар по итогам 2024 года</vt:lpstr>
      <vt:lpstr>Информация о соблюдении показателей качества и надежности регулируемых услуг и достижении показателей эффективности деятельности по итогам 2024 года</vt:lpstr>
      <vt:lpstr>Информация об основных финансово-экономических показателях регулируемой деятельности по итогам 2024 годам об объемах предоставленных регулируемых услуг</vt:lpstr>
      <vt:lpstr>Информация о проводимой работе с потребителями регулируемых услуг</vt:lpstr>
      <vt:lpstr>Перспективы деятельности (планы развития), в том числе возможных изменениях тарифов в сфере регулируемых услуг </vt:lpstr>
      <vt:lpstr>Информация о качестве предоставляемых регулируемых услуг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Anna Martynenko</cp:lastModifiedBy>
  <cp:revision>1449</cp:revision>
  <dcterms:created xsi:type="dcterms:W3CDTF">2017-11-25T12:09:27Z</dcterms:created>
  <dcterms:modified xsi:type="dcterms:W3CDTF">2025-04-11T07:34:50Z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